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5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6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37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276" r:id="rId2"/>
    <p:sldId id="362" r:id="rId3"/>
    <p:sldId id="363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329" r:id="rId56"/>
    <p:sldId id="330" r:id="rId57"/>
    <p:sldId id="331" r:id="rId58"/>
    <p:sldId id="332" r:id="rId59"/>
    <p:sldId id="333" r:id="rId60"/>
    <p:sldId id="334" r:id="rId61"/>
    <p:sldId id="336" r:id="rId62"/>
    <p:sldId id="337" r:id="rId63"/>
    <p:sldId id="338" r:id="rId64"/>
    <p:sldId id="339" r:id="rId65"/>
    <p:sldId id="340" r:id="rId66"/>
    <p:sldId id="341" r:id="rId67"/>
    <p:sldId id="342" r:id="rId68"/>
    <p:sldId id="343" r:id="rId69"/>
    <p:sldId id="344" r:id="rId70"/>
    <p:sldId id="345" r:id="rId71"/>
    <p:sldId id="346" r:id="rId72"/>
    <p:sldId id="347" r:id="rId73"/>
    <p:sldId id="348" r:id="rId74"/>
    <p:sldId id="349" r:id="rId75"/>
    <p:sldId id="350" r:id="rId76"/>
    <p:sldId id="351" r:id="rId77"/>
    <p:sldId id="352" r:id="rId78"/>
    <p:sldId id="353" r:id="rId79"/>
    <p:sldId id="354" r:id="rId80"/>
    <p:sldId id="355" r:id="rId81"/>
  </p:sldIdLst>
  <p:sldSz cx="9144000" cy="6858000" type="screen4x3"/>
  <p:notesSz cx="6858000" cy="9144000"/>
  <p:custDataLst>
    <p:tags r:id="rId8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94660"/>
  </p:normalViewPr>
  <p:slideViewPr>
    <p:cSldViewPr>
      <p:cViewPr>
        <p:scale>
          <a:sx n="66" d="100"/>
          <a:sy n="66" d="100"/>
        </p:scale>
        <p:origin x="-4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93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gs" Target="tags/tag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3D338F-F0A2-44B7-B6C1-7C1960BDCD6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4A3647F-6744-4283-ADA1-0BF607EF3DD5}">
      <dgm:prSet phldrT="[文字]"/>
      <dgm:spPr/>
      <dgm:t>
        <a:bodyPr/>
        <a:lstStyle/>
        <a:p>
          <a:r>
            <a:rPr lang="zh-TW" altLang="en-US" spc="300" dirty="0" smtClean="0">
              <a:latin typeface="華康中圓體" pitchFamily="49" charset="-120"/>
              <a:ea typeface="華康中圓體" pitchFamily="49" charset="-120"/>
            </a:rPr>
            <a:t>程式語言的選擇</a:t>
          </a:r>
          <a:endParaRPr lang="zh-TW" altLang="en-US" spc="300" dirty="0">
            <a:latin typeface="華康中圓體" pitchFamily="49" charset="-120"/>
            <a:ea typeface="華康中圓體" pitchFamily="49" charset="-120"/>
          </a:endParaRPr>
        </a:p>
      </dgm:t>
    </dgm:pt>
    <dgm:pt modelId="{60CD1F15-9542-4765-8DC2-DBE5C54F18C5}" type="parTrans" cxnId="{71C05EED-4697-4B20-829A-DA26D08CF92F}">
      <dgm:prSet/>
      <dgm:spPr/>
      <dgm:t>
        <a:bodyPr/>
        <a:lstStyle/>
        <a:p>
          <a:endParaRPr lang="zh-TW" altLang="en-US"/>
        </a:p>
      </dgm:t>
    </dgm:pt>
    <dgm:pt modelId="{667FE78C-E3F3-4923-83EA-21DDF9B1E3BD}" type="sibTrans" cxnId="{71C05EED-4697-4B20-829A-DA26D08CF92F}">
      <dgm:prSet/>
      <dgm:spPr/>
      <dgm:t>
        <a:bodyPr/>
        <a:lstStyle/>
        <a:p>
          <a:endParaRPr lang="zh-TW" altLang="en-US"/>
        </a:p>
      </dgm:t>
    </dgm:pt>
    <dgm:pt modelId="{8251B29E-C571-416B-98F6-24A80C2ADAFF}">
      <dgm:prSet phldrT="[文字]" custT="1"/>
      <dgm:spPr/>
      <dgm:t>
        <a:bodyPr/>
        <a:lstStyle/>
        <a:p>
          <a:r>
            <a:rPr lang="zh-TW" altLang="en-US" sz="1500" dirty="0" smtClean="0">
              <a:latin typeface="+mj-lt"/>
              <a:ea typeface="華康中圓體" pitchFamily="49" charset="-120"/>
            </a:rPr>
            <a:t>常見的開發語言：</a:t>
          </a:r>
          <a:r>
            <a:rPr lang="en-US" altLang="zh-TW" sz="1500" dirty="0" smtClean="0">
              <a:latin typeface="+mj-lt"/>
              <a:ea typeface="華康中圓體" pitchFamily="49" charset="-120"/>
            </a:rPr>
            <a:t>C/C++</a:t>
          </a:r>
          <a:r>
            <a:rPr lang="zh-TW" altLang="en-US" sz="1500" dirty="0" smtClean="0">
              <a:latin typeface="+mj-lt"/>
              <a:ea typeface="華康中圓體" pitchFamily="49" charset="-120"/>
            </a:rPr>
            <a:t>、</a:t>
          </a:r>
          <a:r>
            <a:rPr lang="en-US" altLang="zh-TW" sz="1500" dirty="0" smtClean="0">
              <a:latin typeface="+mj-lt"/>
              <a:ea typeface="華康中圓體" pitchFamily="49" charset="-120"/>
            </a:rPr>
            <a:t>JAVA</a:t>
          </a:r>
          <a:r>
            <a:rPr lang="zh-TW" altLang="en-US" sz="1500" dirty="0" smtClean="0">
              <a:latin typeface="+mj-lt"/>
              <a:ea typeface="華康中圓體" pitchFamily="49" charset="-120"/>
            </a:rPr>
            <a:t>、</a:t>
          </a:r>
          <a:r>
            <a:rPr lang="en-US" altLang="zh-TW" sz="1500" dirty="0" smtClean="0">
              <a:latin typeface="+mj-lt"/>
              <a:ea typeface="華康中圓體" pitchFamily="49" charset="-120"/>
            </a:rPr>
            <a:t>Visual Basic</a:t>
          </a:r>
          <a:r>
            <a:rPr lang="zh-TW" altLang="en-US" sz="1500" dirty="0" smtClean="0">
              <a:latin typeface="+mj-lt"/>
              <a:ea typeface="華康中圓體" pitchFamily="49" charset="-120"/>
            </a:rPr>
            <a:t>等。</a:t>
          </a:r>
          <a:endParaRPr lang="zh-TW" altLang="en-US" sz="1500" dirty="0">
            <a:latin typeface="+mj-lt"/>
            <a:ea typeface="華康中圓體" pitchFamily="49" charset="-120"/>
          </a:endParaRPr>
        </a:p>
      </dgm:t>
    </dgm:pt>
    <dgm:pt modelId="{7A39F9F6-FC6F-4F41-A9DA-C7C9C475831A}" type="parTrans" cxnId="{28D8B7A0-0DB1-4F3D-8B7A-03DA2ABE6598}">
      <dgm:prSet/>
      <dgm:spPr/>
      <dgm:t>
        <a:bodyPr/>
        <a:lstStyle/>
        <a:p>
          <a:endParaRPr lang="zh-TW" altLang="en-US"/>
        </a:p>
      </dgm:t>
    </dgm:pt>
    <dgm:pt modelId="{8DFCE6CB-3C04-4284-BB2B-E8F4E1D7E6CB}" type="sibTrans" cxnId="{28D8B7A0-0DB1-4F3D-8B7A-03DA2ABE6598}">
      <dgm:prSet/>
      <dgm:spPr/>
      <dgm:t>
        <a:bodyPr/>
        <a:lstStyle/>
        <a:p>
          <a:endParaRPr lang="zh-TW" altLang="en-US"/>
        </a:p>
      </dgm:t>
    </dgm:pt>
    <dgm:pt modelId="{CAA0B7F3-E18D-427D-9FD7-BFD767068E38}">
      <dgm:prSet phldrT="[文字]"/>
      <dgm:spPr/>
      <dgm:t>
        <a:bodyPr/>
        <a:lstStyle/>
        <a:p>
          <a:r>
            <a:rPr lang="zh-TW" altLang="en-US" spc="300" dirty="0" smtClean="0">
              <a:latin typeface="華康中圓體" pitchFamily="49" charset="-120"/>
              <a:ea typeface="華康中圓體" pitchFamily="49" charset="-120"/>
            </a:rPr>
            <a:t>執行平台的考量</a:t>
          </a:r>
          <a:endParaRPr lang="zh-TW" altLang="en-US" spc="300" dirty="0">
            <a:latin typeface="華康中圓體" pitchFamily="49" charset="-120"/>
            <a:ea typeface="華康中圓體" pitchFamily="49" charset="-120"/>
          </a:endParaRPr>
        </a:p>
      </dgm:t>
    </dgm:pt>
    <dgm:pt modelId="{1DA6FDBF-06AA-4693-B007-13B2793DB885}" type="parTrans" cxnId="{D6ACB434-9872-4FD3-B0B6-D93C8F3EC86E}">
      <dgm:prSet/>
      <dgm:spPr/>
      <dgm:t>
        <a:bodyPr/>
        <a:lstStyle/>
        <a:p>
          <a:endParaRPr lang="zh-TW" altLang="en-US"/>
        </a:p>
      </dgm:t>
    </dgm:pt>
    <dgm:pt modelId="{8CEC3D97-21F7-4410-A485-7A141A160C51}" type="sibTrans" cxnId="{D6ACB434-9872-4FD3-B0B6-D93C8F3EC86E}">
      <dgm:prSet/>
      <dgm:spPr/>
      <dgm:t>
        <a:bodyPr/>
        <a:lstStyle/>
        <a:p>
          <a:endParaRPr lang="zh-TW" altLang="en-US"/>
        </a:p>
      </dgm:t>
    </dgm:pt>
    <dgm:pt modelId="{D208AB63-C898-4E43-8518-C7A981D23B70}">
      <dgm:prSet phldrT="[文字]" custT="1"/>
      <dgm:spPr/>
      <dgm:t>
        <a:bodyPr/>
        <a:lstStyle/>
        <a:p>
          <a:r>
            <a:rPr lang="zh-TW" altLang="en-US" sz="1500" dirty="0" smtClean="0">
              <a:latin typeface="+mj-lt"/>
              <a:ea typeface="華康中圓體" pitchFamily="49" charset="-120"/>
            </a:rPr>
            <a:t>考慮玩家所使用的平台，如</a:t>
          </a:r>
          <a:r>
            <a:rPr lang="en-US" altLang="zh-TW" sz="1500" dirty="0" smtClean="0">
              <a:latin typeface="+mj-lt"/>
              <a:ea typeface="華康中圓體" pitchFamily="49" charset="-120"/>
            </a:rPr>
            <a:t>Windows</a:t>
          </a:r>
          <a:r>
            <a:rPr lang="zh-TW" altLang="en-US" sz="1500" dirty="0" smtClean="0">
              <a:latin typeface="+mj-lt"/>
              <a:ea typeface="華康中圓體" pitchFamily="49" charset="-120"/>
            </a:rPr>
            <a:t>、</a:t>
          </a:r>
          <a:r>
            <a:rPr lang="en-US" altLang="zh-TW" sz="1500" dirty="0" smtClean="0">
              <a:latin typeface="+mj-lt"/>
              <a:ea typeface="華康中圓體" pitchFamily="49" charset="-120"/>
            </a:rPr>
            <a:t>Linux</a:t>
          </a:r>
          <a:r>
            <a:rPr lang="zh-TW" altLang="en-US" sz="1500" dirty="0" smtClean="0">
              <a:latin typeface="+mj-lt"/>
              <a:ea typeface="華康中圓體" pitchFamily="49" charset="-120"/>
            </a:rPr>
            <a:t>、麥金塔等。目前市場上以</a:t>
          </a:r>
          <a:r>
            <a:rPr lang="en-US" altLang="zh-TW" sz="1500" dirty="0" smtClean="0">
              <a:latin typeface="+mj-lt"/>
              <a:ea typeface="華康中圓體" pitchFamily="49" charset="-120"/>
            </a:rPr>
            <a:t>Windows</a:t>
          </a:r>
          <a:r>
            <a:rPr lang="zh-TW" altLang="en-US" sz="1500" dirty="0" smtClean="0">
              <a:latin typeface="+mj-lt"/>
              <a:ea typeface="華康中圓體" pitchFamily="49" charset="-120"/>
            </a:rPr>
            <a:t>作業平台為主。</a:t>
          </a:r>
          <a:endParaRPr lang="zh-TW" altLang="en-US" sz="1500" dirty="0">
            <a:latin typeface="+mj-lt"/>
            <a:ea typeface="華康中圓體" pitchFamily="49" charset="-120"/>
          </a:endParaRPr>
        </a:p>
      </dgm:t>
    </dgm:pt>
    <dgm:pt modelId="{99F73BCC-D821-4E20-B0A4-B67A80CC59A5}" type="parTrans" cxnId="{F3899CA5-44E0-480E-882B-0BDD53EC11DC}">
      <dgm:prSet/>
      <dgm:spPr/>
      <dgm:t>
        <a:bodyPr/>
        <a:lstStyle/>
        <a:p>
          <a:endParaRPr lang="zh-TW" altLang="en-US"/>
        </a:p>
      </dgm:t>
    </dgm:pt>
    <dgm:pt modelId="{BAECD5BE-86EF-424B-AB77-12D4B4282B6B}" type="sibTrans" cxnId="{F3899CA5-44E0-480E-882B-0BDD53EC11DC}">
      <dgm:prSet/>
      <dgm:spPr/>
      <dgm:t>
        <a:bodyPr/>
        <a:lstStyle/>
        <a:p>
          <a:endParaRPr lang="zh-TW" altLang="en-US"/>
        </a:p>
      </dgm:t>
    </dgm:pt>
    <dgm:pt modelId="{4E0E6270-D3FC-4DD7-84A6-F2FEB58EE94E}">
      <dgm:prSet phldrT="[文字]"/>
      <dgm:spPr/>
      <dgm:t>
        <a:bodyPr/>
        <a:lstStyle/>
        <a:p>
          <a:r>
            <a:rPr lang="zh-TW" altLang="en-US" dirty="0" smtClean="0">
              <a:latin typeface="華康中圓體" pitchFamily="49" charset="-120"/>
              <a:ea typeface="華康中圓體" pitchFamily="49" charset="-120"/>
            </a:rPr>
            <a:t>遊戲工具函式庫的功用</a:t>
          </a:r>
          <a:endParaRPr lang="zh-TW" altLang="en-US" dirty="0">
            <a:latin typeface="華康中圓體" pitchFamily="49" charset="-120"/>
            <a:ea typeface="華康中圓體" pitchFamily="49" charset="-120"/>
          </a:endParaRPr>
        </a:p>
      </dgm:t>
    </dgm:pt>
    <dgm:pt modelId="{6BF703FF-85FF-4582-8381-0075883220A2}" type="parTrans" cxnId="{FF82A2C8-71CE-4761-8166-1F759F29AD7F}">
      <dgm:prSet/>
      <dgm:spPr/>
      <dgm:t>
        <a:bodyPr/>
        <a:lstStyle/>
        <a:p>
          <a:endParaRPr lang="zh-TW" altLang="en-US"/>
        </a:p>
      </dgm:t>
    </dgm:pt>
    <dgm:pt modelId="{54408C58-7CAD-459C-B06F-E7B77304639B}" type="sibTrans" cxnId="{FF82A2C8-71CE-4761-8166-1F759F29AD7F}">
      <dgm:prSet/>
      <dgm:spPr/>
      <dgm:t>
        <a:bodyPr/>
        <a:lstStyle/>
        <a:p>
          <a:endParaRPr lang="zh-TW" altLang="en-US"/>
        </a:p>
      </dgm:t>
    </dgm:pt>
    <dgm:pt modelId="{F1EB6AF4-B49A-4AAE-98B9-B00FC28CAAC1}">
      <dgm:prSet phldrT="[文字]" custT="1"/>
      <dgm:spPr/>
      <dgm:t>
        <a:bodyPr/>
        <a:lstStyle/>
        <a:p>
          <a:r>
            <a:rPr lang="zh-TW" altLang="en-US" sz="1500" dirty="0" smtClean="0">
              <a:latin typeface="+mj-lt"/>
              <a:ea typeface="華康中圓體" pitchFamily="49" charset="-120"/>
            </a:rPr>
            <a:t>使用工具函式庫的主要目的為使用者能輕易地開發一套遊戲。如</a:t>
          </a:r>
          <a:r>
            <a:rPr lang="en-US" altLang="zh-TW" sz="1500" dirty="0" smtClean="0">
              <a:latin typeface="+mj-lt"/>
              <a:ea typeface="華康中圓體" pitchFamily="49" charset="-120"/>
            </a:rPr>
            <a:t>OpenGL</a:t>
          </a:r>
          <a:r>
            <a:rPr lang="zh-TW" altLang="en-US" sz="1500" dirty="0" smtClean="0">
              <a:latin typeface="+mj-lt"/>
              <a:ea typeface="華康中圓體" pitchFamily="49" charset="-120"/>
            </a:rPr>
            <a:t>、</a:t>
          </a:r>
          <a:r>
            <a:rPr lang="en-US" altLang="zh-TW" sz="1500" dirty="0" smtClean="0">
              <a:latin typeface="+mj-lt"/>
              <a:ea typeface="華康中圓體" pitchFamily="49" charset="-120"/>
            </a:rPr>
            <a:t>DirectX</a:t>
          </a:r>
          <a:r>
            <a:rPr lang="zh-TW" altLang="en-US" sz="1500" dirty="0" smtClean="0">
              <a:latin typeface="+mj-lt"/>
              <a:ea typeface="華康中圓體" pitchFamily="49" charset="-120"/>
            </a:rPr>
            <a:t>。</a:t>
          </a:r>
          <a:endParaRPr lang="zh-TW" altLang="en-US" sz="1500" dirty="0">
            <a:latin typeface="+mj-lt"/>
            <a:ea typeface="華康中圓體" pitchFamily="49" charset="-120"/>
          </a:endParaRPr>
        </a:p>
      </dgm:t>
    </dgm:pt>
    <dgm:pt modelId="{569096E4-4034-4485-A391-7DB5E8503219}" type="parTrans" cxnId="{9649BE1C-3472-4765-A6E9-ED649E58065A}">
      <dgm:prSet/>
      <dgm:spPr/>
      <dgm:t>
        <a:bodyPr/>
        <a:lstStyle/>
        <a:p>
          <a:endParaRPr lang="zh-TW" altLang="en-US"/>
        </a:p>
      </dgm:t>
    </dgm:pt>
    <dgm:pt modelId="{3849EEA6-5E64-4B46-9C4E-B2809E96512E}" type="sibTrans" cxnId="{9649BE1C-3472-4765-A6E9-ED649E58065A}">
      <dgm:prSet/>
      <dgm:spPr/>
      <dgm:t>
        <a:bodyPr/>
        <a:lstStyle/>
        <a:p>
          <a:endParaRPr lang="zh-TW" altLang="en-US"/>
        </a:p>
      </dgm:t>
    </dgm:pt>
    <dgm:pt modelId="{DD8EDE89-41F8-4FAF-B90D-A0CF64948BA5}">
      <dgm:prSet custT="1"/>
      <dgm:spPr/>
      <dgm:t>
        <a:bodyPr/>
        <a:lstStyle/>
        <a:p>
          <a:r>
            <a:rPr lang="zh-TW" altLang="en-US" sz="1500" dirty="0" smtClean="0">
              <a:latin typeface="+mj-lt"/>
              <a:ea typeface="華康中圓體" pitchFamily="49" charset="-120"/>
            </a:rPr>
            <a:t>整合開發工具</a:t>
          </a:r>
          <a:r>
            <a:rPr lang="en-US" altLang="zh-TW" sz="1500" dirty="0" smtClean="0">
              <a:latin typeface="+mj-lt"/>
              <a:ea typeface="華康中圓體" pitchFamily="49" charset="-120"/>
            </a:rPr>
            <a:t>(Integrated Develop Environment, IDE)</a:t>
          </a:r>
          <a:r>
            <a:rPr lang="zh-TW" altLang="en-US" sz="1500" dirty="0" smtClean="0">
              <a:latin typeface="+mj-lt"/>
              <a:ea typeface="華康中圓體" pitchFamily="49" charset="-120"/>
            </a:rPr>
            <a:t>：將程式的編輯 </a:t>
          </a:r>
          <a:r>
            <a:rPr lang="en-US" altLang="zh-TW" sz="1500" dirty="0" smtClean="0">
              <a:latin typeface="+mj-lt"/>
              <a:ea typeface="華康中圓體" pitchFamily="49" charset="-120"/>
            </a:rPr>
            <a:t>(Edit)</a:t>
          </a:r>
          <a:r>
            <a:rPr lang="zh-TW" altLang="en-US" sz="1500" dirty="0" smtClean="0">
              <a:latin typeface="+mj-lt"/>
              <a:ea typeface="華康中圓體" pitchFamily="49" charset="-120"/>
            </a:rPr>
            <a:t>、編譯</a:t>
          </a:r>
          <a:r>
            <a:rPr lang="en-US" altLang="zh-TW" sz="1500" dirty="0" smtClean="0">
              <a:latin typeface="+mj-lt"/>
              <a:ea typeface="華康中圓體" pitchFamily="49" charset="-120"/>
            </a:rPr>
            <a:t>(Compile)</a:t>
          </a:r>
          <a:r>
            <a:rPr lang="zh-TW" altLang="en-US" sz="1500" dirty="0" smtClean="0">
              <a:latin typeface="+mj-lt"/>
              <a:ea typeface="華康中圓體" pitchFamily="49" charset="-120"/>
            </a:rPr>
            <a:t>、執行</a:t>
          </a:r>
          <a:r>
            <a:rPr lang="en-US" altLang="zh-TW" sz="1500" dirty="0" smtClean="0">
              <a:latin typeface="+mj-lt"/>
              <a:ea typeface="華康中圓體" pitchFamily="49" charset="-120"/>
            </a:rPr>
            <a:t>(Execute)</a:t>
          </a:r>
          <a:r>
            <a:rPr lang="zh-TW" altLang="en-US" sz="1500" dirty="0" smtClean="0">
              <a:latin typeface="+mj-lt"/>
              <a:ea typeface="華康中圓體" pitchFamily="49" charset="-120"/>
            </a:rPr>
            <a:t>、除錯等功能於同一操作環境下，簡化程式開發步驟。如</a:t>
          </a:r>
          <a:r>
            <a:rPr lang="en-US" altLang="zh-TW" sz="1500" dirty="0" smtClean="0">
              <a:latin typeface="+mj-lt"/>
              <a:ea typeface="華康中圓體" pitchFamily="49" charset="-120"/>
            </a:rPr>
            <a:t>Visual C++</a:t>
          </a:r>
          <a:r>
            <a:rPr lang="zh-TW" altLang="en-US" sz="1500" dirty="0" smtClean="0">
              <a:latin typeface="+mj-lt"/>
              <a:ea typeface="華康中圓體" pitchFamily="49" charset="-120"/>
            </a:rPr>
            <a:t>、</a:t>
          </a:r>
          <a:r>
            <a:rPr lang="en-US" altLang="zh-TW" sz="1500" dirty="0" smtClean="0">
              <a:latin typeface="+mj-lt"/>
              <a:ea typeface="華康中圓體" pitchFamily="49" charset="-120"/>
            </a:rPr>
            <a:t>Borland C++ Builder</a:t>
          </a:r>
          <a:r>
            <a:rPr lang="zh-TW" altLang="en-US" sz="1500" dirty="0" smtClean="0">
              <a:latin typeface="+mj-lt"/>
              <a:ea typeface="華康中圓體" pitchFamily="49" charset="-120"/>
            </a:rPr>
            <a:t>等。</a:t>
          </a:r>
          <a:endParaRPr lang="zh-TW" altLang="en-US" sz="1500" dirty="0">
            <a:latin typeface="+mj-lt"/>
            <a:ea typeface="華康中圓體" pitchFamily="49" charset="-120"/>
          </a:endParaRPr>
        </a:p>
      </dgm:t>
    </dgm:pt>
    <dgm:pt modelId="{9FBF02E3-BD11-4BD3-9176-C82B77C10B76}" type="parTrans" cxnId="{63CF7CFF-5E71-4D9F-9CA4-6250A3ACCCF4}">
      <dgm:prSet/>
      <dgm:spPr/>
      <dgm:t>
        <a:bodyPr/>
        <a:lstStyle/>
        <a:p>
          <a:endParaRPr lang="zh-TW" altLang="en-US"/>
        </a:p>
      </dgm:t>
    </dgm:pt>
    <dgm:pt modelId="{93EF9712-5620-4E2B-A28C-3539D3094BDF}" type="sibTrans" cxnId="{63CF7CFF-5E71-4D9F-9CA4-6250A3ACCCF4}">
      <dgm:prSet/>
      <dgm:spPr/>
      <dgm:t>
        <a:bodyPr/>
        <a:lstStyle/>
        <a:p>
          <a:endParaRPr lang="zh-TW" altLang="en-US"/>
        </a:p>
      </dgm:t>
    </dgm:pt>
    <dgm:pt modelId="{F2A576F6-0AFD-4023-BB3A-45A115181A7A}">
      <dgm:prSet custT="1"/>
      <dgm:spPr/>
      <dgm:t>
        <a:bodyPr/>
        <a:lstStyle/>
        <a:p>
          <a:r>
            <a:rPr lang="zh-TW" altLang="en-US" sz="1500" dirty="0" smtClean="0">
              <a:latin typeface="+mj-lt"/>
              <a:ea typeface="華康中圓體" pitchFamily="49" charset="-120"/>
            </a:rPr>
            <a:t>使用正確的整合開發工具，對遊戲開發進度有幫助。</a:t>
          </a:r>
          <a:endParaRPr lang="zh-TW" altLang="en-US" sz="1500" dirty="0">
            <a:latin typeface="+mj-lt"/>
            <a:ea typeface="華康中圓體" pitchFamily="49" charset="-120"/>
          </a:endParaRPr>
        </a:p>
      </dgm:t>
    </dgm:pt>
    <dgm:pt modelId="{2DD35853-F4B3-4FC4-966F-DE1C7C12C61A}" type="parTrans" cxnId="{E6EEB624-218B-4E0F-A4D6-A21248963A3A}">
      <dgm:prSet/>
      <dgm:spPr/>
      <dgm:t>
        <a:bodyPr/>
        <a:lstStyle/>
        <a:p>
          <a:endParaRPr lang="zh-TW" altLang="en-US"/>
        </a:p>
      </dgm:t>
    </dgm:pt>
    <dgm:pt modelId="{F924B211-0CAA-4092-AD5C-E6BCBBE3592A}" type="sibTrans" cxnId="{E6EEB624-218B-4E0F-A4D6-A21248963A3A}">
      <dgm:prSet/>
      <dgm:spPr/>
      <dgm:t>
        <a:bodyPr/>
        <a:lstStyle/>
        <a:p>
          <a:endParaRPr lang="zh-TW" altLang="en-US"/>
        </a:p>
      </dgm:t>
    </dgm:pt>
    <dgm:pt modelId="{328CD184-4E65-4710-AE5E-5EA63D70D8AF}">
      <dgm:prSet custT="1"/>
      <dgm:spPr/>
      <dgm:t>
        <a:bodyPr/>
        <a:lstStyle/>
        <a:p>
          <a:r>
            <a:rPr lang="zh-TW" altLang="en-US" sz="1500" dirty="0" smtClean="0">
              <a:latin typeface="+mj-lt"/>
              <a:ea typeface="華康中圓體" pitchFamily="49" charset="-120"/>
            </a:rPr>
            <a:t>須考慮所選的程式語言與平台的相容性，例如</a:t>
          </a:r>
          <a:r>
            <a:rPr lang="en-US" altLang="zh-TW" sz="1500" dirty="0" smtClean="0">
              <a:latin typeface="+mj-lt"/>
              <a:ea typeface="華康中圓體" pitchFamily="49" charset="-120"/>
            </a:rPr>
            <a:t>Visual Basic</a:t>
          </a:r>
          <a:r>
            <a:rPr lang="zh-TW" altLang="en-US" sz="1500" dirty="0" smtClean="0">
              <a:latin typeface="+mj-lt"/>
              <a:ea typeface="華康中圓體" pitchFamily="49" charset="-120"/>
            </a:rPr>
            <a:t>只能在</a:t>
          </a:r>
          <a:r>
            <a:rPr lang="en-US" altLang="zh-TW" sz="1500" dirty="0" smtClean="0">
              <a:latin typeface="+mj-lt"/>
              <a:ea typeface="華康中圓體" pitchFamily="49" charset="-120"/>
            </a:rPr>
            <a:t>Window</a:t>
          </a:r>
          <a:r>
            <a:rPr lang="zh-TW" altLang="en-US" sz="1500" dirty="0" smtClean="0">
              <a:latin typeface="+mj-lt"/>
              <a:ea typeface="華康中圓體" pitchFamily="49" charset="-120"/>
            </a:rPr>
            <a:t>作業系統上執行。</a:t>
          </a:r>
          <a:endParaRPr lang="zh-TW" altLang="en-US" sz="1500" dirty="0">
            <a:latin typeface="+mj-lt"/>
            <a:ea typeface="華康中圓體" pitchFamily="49" charset="-120"/>
          </a:endParaRPr>
        </a:p>
      </dgm:t>
    </dgm:pt>
    <dgm:pt modelId="{FB6488BC-D23E-4274-B469-84127F780066}" type="parTrans" cxnId="{E010ED62-08A7-46B4-A41C-A3B08E422098}">
      <dgm:prSet/>
      <dgm:spPr/>
      <dgm:t>
        <a:bodyPr/>
        <a:lstStyle/>
        <a:p>
          <a:endParaRPr lang="zh-TW" altLang="en-US"/>
        </a:p>
      </dgm:t>
    </dgm:pt>
    <dgm:pt modelId="{6E6F07B4-F37C-4B2F-B6E9-CF0DABCE72B9}" type="sibTrans" cxnId="{E010ED62-08A7-46B4-A41C-A3B08E422098}">
      <dgm:prSet/>
      <dgm:spPr/>
      <dgm:t>
        <a:bodyPr/>
        <a:lstStyle/>
        <a:p>
          <a:endParaRPr lang="zh-TW" altLang="en-US"/>
        </a:p>
      </dgm:t>
    </dgm:pt>
    <dgm:pt modelId="{67708D29-7395-4001-88DB-1AF59A213681}">
      <dgm:prSet custT="1"/>
      <dgm:spPr/>
      <dgm:t>
        <a:bodyPr/>
        <a:lstStyle/>
        <a:p>
          <a:r>
            <a:rPr lang="zh-TW" altLang="en-US" sz="1500" dirty="0" smtClean="0">
              <a:latin typeface="+mj-lt"/>
              <a:ea typeface="華康中圓體" pitchFamily="49" charset="-120"/>
            </a:rPr>
            <a:t>成像標準函式庫在製作遊戲時所佔的地位。如圖</a:t>
          </a:r>
          <a:endParaRPr lang="zh-TW" altLang="en-US" sz="1500" dirty="0">
            <a:latin typeface="+mj-lt"/>
            <a:ea typeface="華康中圓體" pitchFamily="49" charset="-120"/>
          </a:endParaRPr>
        </a:p>
      </dgm:t>
    </dgm:pt>
    <dgm:pt modelId="{3760723D-B8C1-423B-A8A0-78CD70A6B219}" type="parTrans" cxnId="{A9225405-0376-456F-A313-D056F6DC66F7}">
      <dgm:prSet/>
      <dgm:spPr/>
      <dgm:t>
        <a:bodyPr/>
        <a:lstStyle/>
        <a:p>
          <a:endParaRPr lang="zh-TW" altLang="en-US"/>
        </a:p>
      </dgm:t>
    </dgm:pt>
    <dgm:pt modelId="{EAAE72E7-96CB-4335-802A-E2D3CD186C41}" type="sibTrans" cxnId="{A9225405-0376-456F-A313-D056F6DC66F7}">
      <dgm:prSet/>
      <dgm:spPr/>
      <dgm:t>
        <a:bodyPr/>
        <a:lstStyle/>
        <a:p>
          <a:endParaRPr lang="zh-TW" altLang="en-US"/>
        </a:p>
      </dgm:t>
    </dgm:pt>
    <dgm:pt modelId="{FCA6AB98-46DA-4D36-9CD1-99733B9273E0}" type="pres">
      <dgm:prSet presAssocID="{AE3D338F-F0A2-44B7-B6C1-7C1960BDCD6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F1AD790-6B96-4221-B1AC-34FEAE73F84C}" type="pres">
      <dgm:prSet presAssocID="{74A3647F-6744-4283-ADA1-0BF607EF3DD5}" presName="composite" presStyleCnt="0"/>
      <dgm:spPr/>
    </dgm:pt>
    <dgm:pt modelId="{51558EA4-1FDA-4414-83CA-4E7ABF828ACB}" type="pres">
      <dgm:prSet presAssocID="{74A3647F-6744-4283-ADA1-0BF607EF3DD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8362BC-99B5-4C47-8C05-452865F3DD1E}" type="pres">
      <dgm:prSet presAssocID="{74A3647F-6744-4283-ADA1-0BF607EF3DD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6ECC17-5712-442D-B091-E909AD83187D}" type="pres">
      <dgm:prSet presAssocID="{667FE78C-E3F3-4923-83EA-21DDF9B1E3BD}" presName="space" presStyleCnt="0"/>
      <dgm:spPr/>
    </dgm:pt>
    <dgm:pt modelId="{173238B7-D2F4-4FF2-BEE4-51D2849C7905}" type="pres">
      <dgm:prSet presAssocID="{CAA0B7F3-E18D-427D-9FD7-BFD767068E38}" presName="composite" presStyleCnt="0"/>
      <dgm:spPr/>
    </dgm:pt>
    <dgm:pt modelId="{F925F2AD-F249-4110-BED8-AFC3F55184D6}" type="pres">
      <dgm:prSet presAssocID="{CAA0B7F3-E18D-427D-9FD7-BFD767068E3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78B899B-7B66-4D76-87D5-21BC11A1E541}" type="pres">
      <dgm:prSet presAssocID="{CAA0B7F3-E18D-427D-9FD7-BFD767068E3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83F162E-7A99-4089-A4C2-5668BDB5C5EA}" type="pres">
      <dgm:prSet presAssocID="{8CEC3D97-21F7-4410-A485-7A141A160C51}" presName="space" presStyleCnt="0"/>
      <dgm:spPr/>
    </dgm:pt>
    <dgm:pt modelId="{BDFE6BF0-A4AD-4079-9FD4-C903B78A9E57}" type="pres">
      <dgm:prSet presAssocID="{4E0E6270-D3FC-4DD7-84A6-F2FEB58EE94E}" presName="composite" presStyleCnt="0"/>
      <dgm:spPr/>
    </dgm:pt>
    <dgm:pt modelId="{529129A0-E800-42C5-8C4C-A1BD63C3032A}" type="pres">
      <dgm:prSet presAssocID="{4E0E6270-D3FC-4DD7-84A6-F2FEB58EE94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A81B44-A90B-4A52-AD3A-B65173F7F289}" type="pres">
      <dgm:prSet presAssocID="{4E0E6270-D3FC-4DD7-84A6-F2FEB58EE94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3CF7CFF-5E71-4D9F-9CA4-6250A3ACCCF4}" srcId="{74A3647F-6744-4283-ADA1-0BF607EF3DD5}" destId="{DD8EDE89-41F8-4FAF-B90D-A0CF64948BA5}" srcOrd="1" destOrd="0" parTransId="{9FBF02E3-BD11-4BD3-9176-C82B77C10B76}" sibTransId="{93EF9712-5620-4E2B-A28C-3539D3094BDF}"/>
    <dgm:cxn modelId="{21163773-6528-4205-BBC4-0C76DF10F455}" type="presOf" srcId="{D208AB63-C898-4E43-8518-C7A981D23B70}" destId="{278B899B-7B66-4D76-87D5-21BC11A1E541}" srcOrd="0" destOrd="0" presId="urn:microsoft.com/office/officeart/2005/8/layout/hList1"/>
    <dgm:cxn modelId="{3D5C40F9-1B09-4455-AB39-024DD983FE9C}" type="presOf" srcId="{CAA0B7F3-E18D-427D-9FD7-BFD767068E38}" destId="{F925F2AD-F249-4110-BED8-AFC3F55184D6}" srcOrd="0" destOrd="0" presId="urn:microsoft.com/office/officeart/2005/8/layout/hList1"/>
    <dgm:cxn modelId="{9970C000-FD66-4D2D-8066-C943A2B814A8}" type="presOf" srcId="{AE3D338F-F0A2-44B7-B6C1-7C1960BDCD6E}" destId="{FCA6AB98-46DA-4D36-9CD1-99733B9273E0}" srcOrd="0" destOrd="0" presId="urn:microsoft.com/office/officeart/2005/8/layout/hList1"/>
    <dgm:cxn modelId="{D6ACB434-9872-4FD3-B0B6-D93C8F3EC86E}" srcId="{AE3D338F-F0A2-44B7-B6C1-7C1960BDCD6E}" destId="{CAA0B7F3-E18D-427D-9FD7-BFD767068E38}" srcOrd="1" destOrd="0" parTransId="{1DA6FDBF-06AA-4693-B007-13B2793DB885}" sibTransId="{8CEC3D97-21F7-4410-A485-7A141A160C51}"/>
    <dgm:cxn modelId="{E010ED62-08A7-46B4-A41C-A3B08E422098}" srcId="{CAA0B7F3-E18D-427D-9FD7-BFD767068E38}" destId="{328CD184-4E65-4710-AE5E-5EA63D70D8AF}" srcOrd="1" destOrd="0" parTransId="{FB6488BC-D23E-4274-B469-84127F780066}" sibTransId="{6E6F07B4-F37C-4B2F-B6E9-CF0DABCE72B9}"/>
    <dgm:cxn modelId="{E1442DA0-B11D-4035-8F70-EC78CC5F6AE8}" type="presOf" srcId="{328CD184-4E65-4710-AE5E-5EA63D70D8AF}" destId="{278B899B-7B66-4D76-87D5-21BC11A1E541}" srcOrd="0" destOrd="1" presId="urn:microsoft.com/office/officeart/2005/8/layout/hList1"/>
    <dgm:cxn modelId="{F3899CA5-44E0-480E-882B-0BDD53EC11DC}" srcId="{CAA0B7F3-E18D-427D-9FD7-BFD767068E38}" destId="{D208AB63-C898-4E43-8518-C7A981D23B70}" srcOrd="0" destOrd="0" parTransId="{99F73BCC-D821-4E20-B0A4-B67A80CC59A5}" sibTransId="{BAECD5BE-86EF-424B-AB77-12D4B4282B6B}"/>
    <dgm:cxn modelId="{7DCFDB3D-B14C-48AC-B510-D24B25CBEE11}" type="presOf" srcId="{67708D29-7395-4001-88DB-1AF59A213681}" destId="{B1A81B44-A90B-4A52-AD3A-B65173F7F289}" srcOrd="0" destOrd="1" presId="urn:microsoft.com/office/officeart/2005/8/layout/hList1"/>
    <dgm:cxn modelId="{2D5F7668-60E1-4A56-ADEE-7EEFED46BC7B}" type="presOf" srcId="{F1EB6AF4-B49A-4AAE-98B9-B00FC28CAAC1}" destId="{B1A81B44-A90B-4A52-AD3A-B65173F7F289}" srcOrd="0" destOrd="0" presId="urn:microsoft.com/office/officeart/2005/8/layout/hList1"/>
    <dgm:cxn modelId="{90CBBD5D-A81A-4ADD-96B9-BF2C9840EC68}" type="presOf" srcId="{74A3647F-6744-4283-ADA1-0BF607EF3DD5}" destId="{51558EA4-1FDA-4414-83CA-4E7ABF828ACB}" srcOrd="0" destOrd="0" presId="urn:microsoft.com/office/officeart/2005/8/layout/hList1"/>
    <dgm:cxn modelId="{5D336AB1-BDB2-492B-8E6D-7B0D9AE86D9A}" type="presOf" srcId="{DD8EDE89-41F8-4FAF-B90D-A0CF64948BA5}" destId="{8A8362BC-99B5-4C47-8C05-452865F3DD1E}" srcOrd="0" destOrd="1" presId="urn:microsoft.com/office/officeart/2005/8/layout/hList1"/>
    <dgm:cxn modelId="{9649BE1C-3472-4765-A6E9-ED649E58065A}" srcId="{4E0E6270-D3FC-4DD7-84A6-F2FEB58EE94E}" destId="{F1EB6AF4-B49A-4AAE-98B9-B00FC28CAAC1}" srcOrd="0" destOrd="0" parTransId="{569096E4-4034-4485-A391-7DB5E8503219}" sibTransId="{3849EEA6-5E64-4B46-9C4E-B2809E96512E}"/>
    <dgm:cxn modelId="{E6EEB624-218B-4E0F-A4D6-A21248963A3A}" srcId="{74A3647F-6744-4283-ADA1-0BF607EF3DD5}" destId="{F2A576F6-0AFD-4023-BB3A-45A115181A7A}" srcOrd="2" destOrd="0" parTransId="{2DD35853-F4B3-4FC4-966F-DE1C7C12C61A}" sibTransId="{F924B211-0CAA-4092-AD5C-E6BCBBE3592A}"/>
    <dgm:cxn modelId="{FF82A2C8-71CE-4761-8166-1F759F29AD7F}" srcId="{AE3D338F-F0A2-44B7-B6C1-7C1960BDCD6E}" destId="{4E0E6270-D3FC-4DD7-84A6-F2FEB58EE94E}" srcOrd="2" destOrd="0" parTransId="{6BF703FF-85FF-4582-8381-0075883220A2}" sibTransId="{54408C58-7CAD-459C-B06F-E7B77304639B}"/>
    <dgm:cxn modelId="{28D8B7A0-0DB1-4F3D-8B7A-03DA2ABE6598}" srcId="{74A3647F-6744-4283-ADA1-0BF607EF3DD5}" destId="{8251B29E-C571-416B-98F6-24A80C2ADAFF}" srcOrd="0" destOrd="0" parTransId="{7A39F9F6-FC6F-4F41-A9DA-C7C9C475831A}" sibTransId="{8DFCE6CB-3C04-4284-BB2B-E8F4E1D7E6CB}"/>
    <dgm:cxn modelId="{EA29D745-5723-4CF7-B635-12D25C35784D}" type="presOf" srcId="{8251B29E-C571-416B-98F6-24A80C2ADAFF}" destId="{8A8362BC-99B5-4C47-8C05-452865F3DD1E}" srcOrd="0" destOrd="0" presId="urn:microsoft.com/office/officeart/2005/8/layout/hList1"/>
    <dgm:cxn modelId="{6EC95FDA-E7D8-4D72-9B6A-3B67A687E5C1}" type="presOf" srcId="{F2A576F6-0AFD-4023-BB3A-45A115181A7A}" destId="{8A8362BC-99B5-4C47-8C05-452865F3DD1E}" srcOrd="0" destOrd="2" presId="urn:microsoft.com/office/officeart/2005/8/layout/hList1"/>
    <dgm:cxn modelId="{A9225405-0376-456F-A313-D056F6DC66F7}" srcId="{4E0E6270-D3FC-4DD7-84A6-F2FEB58EE94E}" destId="{67708D29-7395-4001-88DB-1AF59A213681}" srcOrd="1" destOrd="0" parTransId="{3760723D-B8C1-423B-A8A0-78CD70A6B219}" sibTransId="{EAAE72E7-96CB-4335-802A-E2D3CD186C41}"/>
    <dgm:cxn modelId="{0133BF0D-A1D1-41E9-A533-DD9336ADB745}" type="presOf" srcId="{4E0E6270-D3FC-4DD7-84A6-F2FEB58EE94E}" destId="{529129A0-E800-42C5-8C4C-A1BD63C3032A}" srcOrd="0" destOrd="0" presId="urn:microsoft.com/office/officeart/2005/8/layout/hList1"/>
    <dgm:cxn modelId="{71C05EED-4697-4B20-829A-DA26D08CF92F}" srcId="{AE3D338F-F0A2-44B7-B6C1-7C1960BDCD6E}" destId="{74A3647F-6744-4283-ADA1-0BF607EF3DD5}" srcOrd="0" destOrd="0" parTransId="{60CD1F15-9542-4765-8DC2-DBE5C54F18C5}" sibTransId="{667FE78C-E3F3-4923-83EA-21DDF9B1E3BD}"/>
    <dgm:cxn modelId="{D6115C83-B375-4BD6-BCF0-996BFF14C975}" type="presParOf" srcId="{FCA6AB98-46DA-4D36-9CD1-99733B9273E0}" destId="{AF1AD790-6B96-4221-B1AC-34FEAE73F84C}" srcOrd="0" destOrd="0" presId="urn:microsoft.com/office/officeart/2005/8/layout/hList1"/>
    <dgm:cxn modelId="{9B4F4654-EF1B-48F8-A810-A7DE4F26684C}" type="presParOf" srcId="{AF1AD790-6B96-4221-B1AC-34FEAE73F84C}" destId="{51558EA4-1FDA-4414-83CA-4E7ABF828ACB}" srcOrd="0" destOrd="0" presId="urn:microsoft.com/office/officeart/2005/8/layout/hList1"/>
    <dgm:cxn modelId="{AA881B2A-F6F1-4525-9537-50ED05EF3928}" type="presParOf" srcId="{AF1AD790-6B96-4221-B1AC-34FEAE73F84C}" destId="{8A8362BC-99B5-4C47-8C05-452865F3DD1E}" srcOrd="1" destOrd="0" presId="urn:microsoft.com/office/officeart/2005/8/layout/hList1"/>
    <dgm:cxn modelId="{3056436A-77BD-4F73-B7EC-AEA346399A1D}" type="presParOf" srcId="{FCA6AB98-46DA-4D36-9CD1-99733B9273E0}" destId="{996ECC17-5712-442D-B091-E909AD83187D}" srcOrd="1" destOrd="0" presId="urn:microsoft.com/office/officeart/2005/8/layout/hList1"/>
    <dgm:cxn modelId="{974BFA47-F694-41C4-B353-ACB783419281}" type="presParOf" srcId="{FCA6AB98-46DA-4D36-9CD1-99733B9273E0}" destId="{173238B7-D2F4-4FF2-BEE4-51D2849C7905}" srcOrd="2" destOrd="0" presId="urn:microsoft.com/office/officeart/2005/8/layout/hList1"/>
    <dgm:cxn modelId="{6C47539B-A539-420E-B7A1-34A6E92FEDB1}" type="presParOf" srcId="{173238B7-D2F4-4FF2-BEE4-51D2849C7905}" destId="{F925F2AD-F249-4110-BED8-AFC3F55184D6}" srcOrd="0" destOrd="0" presId="urn:microsoft.com/office/officeart/2005/8/layout/hList1"/>
    <dgm:cxn modelId="{5FF039AE-3019-41CB-9CAC-77425073F15F}" type="presParOf" srcId="{173238B7-D2F4-4FF2-BEE4-51D2849C7905}" destId="{278B899B-7B66-4D76-87D5-21BC11A1E541}" srcOrd="1" destOrd="0" presId="urn:microsoft.com/office/officeart/2005/8/layout/hList1"/>
    <dgm:cxn modelId="{F9ED59BB-098D-464A-9C63-0A573C0D98CD}" type="presParOf" srcId="{FCA6AB98-46DA-4D36-9CD1-99733B9273E0}" destId="{C83F162E-7A99-4089-A4C2-5668BDB5C5EA}" srcOrd="3" destOrd="0" presId="urn:microsoft.com/office/officeart/2005/8/layout/hList1"/>
    <dgm:cxn modelId="{311D565D-476A-4173-9FB4-D15173F29DCE}" type="presParOf" srcId="{FCA6AB98-46DA-4D36-9CD1-99733B9273E0}" destId="{BDFE6BF0-A4AD-4079-9FD4-C903B78A9E57}" srcOrd="4" destOrd="0" presId="urn:microsoft.com/office/officeart/2005/8/layout/hList1"/>
    <dgm:cxn modelId="{54092155-9AAF-4FC2-AAEF-8E1BDDF336A8}" type="presParOf" srcId="{BDFE6BF0-A4AD-4079-9FD4-C903B78A9E57}" destId="{529129A0-E800-42C5-8C4C-A1BD63C3032A}" srcOrd="0" destOrd="0" presId="urn:microsoft.com/office/officeart/2005/8/layout/hList1"/>
    <dgm:cxn modelId="{D620F841-E72E-470A-8721-C096741C2ACD}" type="presParOf" srcId="{BDFE6BF0-A4AD-4079-9FD4-C903B78A9E57}" destId="{B1A81B44-A90B-4A52-AD3A-B65173F7F28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B85B4A-61A8-4252-AE99-08CC5B986A5E}" type="doc">
      <dgm:prSet loTypeId="urn:microsoft.com/office/officeart/2005/8/layout/hProcess10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DFB946C-14BC-41AF-B537-13B3B7CA690B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+mj-lt"/>
              <a:ea typeface="華康中圓體" pitchFamily="49" charset="-120"/>
            </a:rPr>
            <a:t>選擇所要安裝的</a:t>
          </a:r>
          <a:r>
            <a:rPr lang="en-US" altLang="zh-TW" dirty="0" smtClean="0">
              <a:solidFill>
                <a:schemeClr val="tx1"/>
              </a:solidFill>
              <a:latin typeface="+mj-lt"/>
              <a:ea typeface="華康中圓體" pitchFamily="49" charset="-120"/>
            </a:rPr>
            <a:t>jar</a:t>
          </a:r>
          <a:r>
            <a:rPr lang="zh-TW" altLang="en-US" dirty="0" smtClean="0">
              <a:solidFill>
                <a:schemeClr val="tx1"/>
              </a:solidFill>
              <a:latin typeface="+mj-lt"/>
              <a:ea typeface="華康中圓體" pitchFamily="49" charset="-120"/>
            </a:rPr>
            <a:t>檔案</a:t>
          </a:r>
        </a:p>
      </dgm:t>
    </dgm:pt>
    <dgm:pt modelId="{BB296DBD-ED20-4264-9D7F-AC0948789C50}" type="parTrans" cxnId="{E245B74C-1215-444D-B1B6-E9FC0BD327C5}">
      <dgm:prSet/>
      <dgm:spPr/>
      <dgm:t>
        <a:bodyPr/>
        <a:lstStyle/>
        <a:p>
          <a:endParaRPr lang="zh-TW" altLang="en-US"/>
        </a:p>
      </dgm:t>
    </dgm:pt>
    <dgm:pt modelId="{B0F45274-4360-43D3-859F-9DA6AA1DF69A}" type="sibTrans" cxnId="{E245B74C-1215-444D-B1B6-E9FC0BD327C5}">
      <dgm:prSet/>
      <dgm:spPr/>
      <dgm:t>
        <a:bodyPr/>
        <a:lstStyle/>
        <a:p>
          <a:endParaRPr lang="zh-TW" altLang="en-US"/>
        </a:p>
      </dgm:t>
    </dgm:pt>
    <dgm:pt modelId="{23995C44-489A-4795-ACFE-51B1DACA5676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+mj-lt"/>
              <a:ea typeface="華康中圓體" pitchFamily="49" charset="-120"/>
            </a:rPr>
            <a:t>安裝過程中請稍候</a:t>
          </a:r>
        </a:p>
      </dgm:t>
    </dgm:pt>
    <dgm:pt modelId="{82810F35-A56D-4A5F-BE20-283C37C3C805}" type="parTrans" cxnId="{68354219-E429-4E5C-A376-0D5E591A6755}">
      <dgm:prSet/>
      <dgm:spPr/>
      <dgm:t>
        <a:bodyPr/>
        <a:lstStyle/>
        <a:p>
          <a:endParaRPr lang="zh-TW" altLang="en-US"/>
        </a:p>
      </dgm:t>
    </dgm:pt>
    <dgm:pt modelId="{A96AD2F2-4F4E-479A-BAA3-6FA2C01B91BC}" type="sibTrans" cxnId="{68354219-E429-4E5C-A376-0D5E591A6755}">
      <dgm:prSet/>
      <dgm:spPr/>
      <dgm:t>
        <a:bodyPr/>
        <a:lstStyle/>
        <a:p>
          <a:endParaRPr lang="zh-TW" altLang="en-US"/>
        </a:p>
      </dgm:t>
    </dgm:pt>
    <dgm:pt modelId="{10185C45-71F0-47E1-92A4-7BC4EF139895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rPr>
            <a:t>打開其它資料夾</a:t>
          </a:r>
          <a:endParaRPr lang="zh-TW" altLang="en-US" dirty="0">
            <a:solidFill>
              <a:schemeClr val="tx1"/>
            </a:solidFill>
            <a:latin typeface="華康中圓體" pitchFamily="49" charset="-120"/>
            <a:ea typeface="華康中圓體" pitchFamily="49" charset="-120"/>
          </a:endParaRPr>
        </a:p>
      </dgm:t>
    </dgm:pt>
    <dgm:pt modelId="{BDF7275C-BF47-4C91-A513-5F3E7EFB0110}" type="sibTrans" cxnId="{07052446-671C-43B0-AFDD-7547B3591704}">
      <dgm:prSet/>
      <dgm:spPr/>
      <dgm:t>
        <a:bodyPr/>
        <a:lstStyle/>
        <a:p>
          <a:endParaRPr lang="zh-TW" altLang="en-US"/>
        </a:p>
      </dgm:t>
    </dgm:pt>
    <dgm:pt modelId="{2496D4ED-24E8-4C24-9E4F-27737E9BEDEA}" type="parTrans" cxnId="{07052446-671C-43B0-AFDD-7547B3591704}">
      <dgm:prSet/>
      <dgm:spPr/>
      <dgm:t>
        <a:bodyPr/>
        <a:lstStyle/>
        <a:p>
          <a:endParaRPr lang="zh-TW" altLang="en-US"/>
        </a:p>
      </dgm:t>
    </dgm:pt>
    <dgm:pt modelId="{7F783A63-0A68-40BB-8F53-E3AC01E2EBDB}" type="pres">
      <dgm:prSet presAssocID="{84B85B4A-61A8-4252-AE99-08CC5B986A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5471A2F-9348-4E88-8B64-16CBF5A8CAAD}" type="pres">
      <dgm:prSet presAssocID="{10185C45-71F0-47E1-92A4-7BC4EF139895}" presName="composite" presStyleCnt="0"/>
      <dgm:spPr/>
    </dgm:pt>
    <dgm:pt modelId="{E42413EE-4671-4126-9110-FFA9219B7DED}" type="pres">
      <dgm:prSet presAssocID="{10185C45-71F0-47E1-92A4-7BC4EF139895}" presName="imagSh" presStyleLbl="b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664707A-CF33-4A24-9BC0-02D8CE827BEB}" type="pres">
      <dgm:prSet presAssocID="{10185C45-71F0-47E1-92A4-7BC4EF139895}" presName="txNode" presStyleLbl="node1" presStyleIdx="0" presStyleCnt="3" custScaleY="3443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2D8B73-53E3-47B1-9D26-2A068D829149}" type="pres">
      <dgm:prSet presAssocID="{BDF7275C-BF47-4C91-A513-5F3E7EFB0110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108534D2-D451-403A-ACA6-548795105FA8}" type="pres">
      <dgm:prSet presAssocID="{BDF7275C-BF47-4C91-A513-5F3E7EFB0110}" presName="connTx" presStyleLbl="sibTrans2D1" presStyleIdx="0" presStyleCnt="2"/>
      <dgm:spPr/>
      <dgm:t>
        <a:bodyPr/>
        <a:lstStyle/>
        <a:p>
          <a:endParaRPr lang="zh-TW" altLang="en-US"/>
        </a:p>
      </dgm:t>
    </dgm:pt>
    <dgm:pt modelId="{CDC0E82F-2131-45BD-8C62-9BD54C507055}" type="pres">
      <dgm:prSet presAssocID="{4DFB946C-14BC-41AF-B537-13B3B7CA690B}" presName="composite" presStyleCnt="0"/>
      <dgm:spPr/>
    </dgm:pt>
    <dgm:pt modelId="{CDF06A96-5623-4FC2-AD92-3E6181EF5857}" type="pres">
      <dgm:prSet presAssocID="{4DFB946C-14BC-41AF-B537-13B3B7CA690B}" presName="imagSh" presStyleLbl="b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76E23EE-9682-4B03-B7C5-11C07AFD448D}" type="pres">
      <dgm:prSet presAssocID="{4DFB946C-14BC-41AF-B537-13B3B7CA690B}" presName="txNode" presStyleLbl="node1" presStyleIdx="1" presStyleCnt="3" custScaleY="3443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655ABA-7053-45B6-8847-3468E8C0E7DE}" type="pres">
      <dgm:prSet presAssocID="{B0F45274-4360-43D3-859F-9DA6AA1DF69A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8F97D019-80E1-43C6-924A-1A3AA6B96668}" type="pres">
      <dgm:prSet presAssocID="{B0F45274-4360-43D3-859F-9DA6AA1DF69A}" presName="connTx" presStyleLbl="sibTrans2D1" presStyleIdx="1" presStyleCnt="2"/>
      <dgm:spPr/>
      <dgm:t>
        <a:bodyPr/>
        <a:lstStyle/>
        <a:p>
          <a:endParaRPr lang="zh-TW" altLang="en-US"/>
        </a:p>
      </dgm:t>
    </dgm:pt>
    <dgm:pt modelId="{F3C9C6A8-2F66-4B54-98ED-DBFA6A4026C3}" type="pres">
      <dgm:prSet presAssocID="{23995C44-489A-4795-ACFE-51B1DACA5676}" presName="composite" presStyleCnt="0"/>
      <dgm:spPr/>
    </dgm:pt>
    <dgm:pt modelId="{75412F4D-C329-4C17-A410-97E5D7F9E006}" type="pres">
      <dgm:prSet presAssocID="{23995C44-489A-4795-ACFE-51B1DACA5676}" presName="imagSh" presStyleLbl="b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6404709-DBF8-4D05-877C-8D4B896B6F66}" type="pres">
      <dgm:prSet presAssocID="{23995C44-489A-4795-ACFE-51B1DACA5676}" presName="txNode" presStyleLbl="node1" presStyleIdx="2" presStyleCnt="3" custScaleY="3443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2CD5889-A0F5-4770-8C7D-B878F07DF475}" type="presOf" srcId="{4DFB946C-14BC-41AF-B537-13B3B7CA690B}" destId="{476E23EE-9682-4B03-B7C5-11C07AFD448D}" srcOrd="0" destOrd="0" presId="urn:microsoft.com/office/officeart/2005/8/layout/hProcess10#1"/>
    <dgm:cxn modelId="{68354219-E429-4E5C-A376-0D5E591A6755}" srcId="{84B85B4A-61A8-4252-AE99-08CC5B986A5E}" destId="{23995C44-489A-4795-ACFE-51B1DACA5676}" srcOrd="2" destOrd="0" parTransId="{82810F35-A56D-4A5F-BE20-283C37C3C805}" sibTransId="{A96AD2F2-4F4E-479A-BAA3-6FA2C01B91BC}"/>
    <dgm:cxn modelId="{07052446-671C-43B0-AFDD-7547B3591704}" srcId="{84B85B4A-61A8-4252-AE99-08CC5B986A5E}" destId="{10185C45-71F0-47E1-92A4-7BC4EF139895}" srcOrd="0" destOrd="0" parTransId="{2496D4ED-24E8-4C24-9E4F-27737E9BEDEA}" sibTransId="{BDF7275C-BF47-4C91-A513-5F3E7EFB0110}"/>
    <dgm:cxn modelId="{0EF89AD4-6EB6-4B00-82DC-EE1943F9C4DF}" type="presOf" srcId="{B0F45274-4360-43D3-859F-9DA6AA1DF69A}" destId="{8F97D019-80E1-43C6-924A-1A3AA6B96668}" srcOrd="1" destOrd="0" presId="urn:microsoft.com/office/officeart/2005/8/layout/hProcess10#1"/>
    <dgm:cxn modelId="{2B2FEED7-D478-4B56-A52B-EDCAF1D7B08C}" type="presOf" srcId="{BDF7275C-BF47-4C91-A513-5F3E7EFB0110}" destId="{108534D2-D451-403A-ACA6-548795105FA8}" srcOrd="1" destOrd="0" presId="urn:microsoft.com/office/officeart/2005/8/layout/hProcess10#1"/>
    <dgm:cxn modelId="{45B08937-6B43-447A-94F0-B05F0A11E441}" type="presOf" srcId="{BDF7275C-BF47-4C91-A513-5F3E7EFB0110}" destId="{1B2D8B73-53E3-47B1-9D26-2A068D829149}" srcOrd="0" destOrd="0" presId="urn:microsoft.com/office/officeart/2005/8/layout/hProcess10#1"/>
    <dgm:cxn modelId="{EBDE4FB5-001C-4D4C-97EC-B9776F8F1259}" type="presOf" srcId="{23995C44-489A-4795-ACFE-51B1DACA5676}" destId="{46404709-DBF8-4D05-877C-8D4B896B6F66}" srcOrd="0" destOrd="0" presId="urn:microsoft.com/office/officeart/2005/8/layout/hProcess10#1"/>
    <dgm:cxn modelId="{EDF56EA8-1A18-4C6E-8F14-4893F904FD99}" type="presOf" srcId="{10185C45-71F0-47E1-92A4-7BC4EF139895}" destId="{6664707A-CF33-4A24-9BC0-02D8CE827BEB}" srcOrd="0" destOrd="0" presId="urn:microsoft.com/office/officeart/2005/8/layout/hProcess10#1"/>
    <dgm:cxn modelId="{E245B74C-1215-444D-B1B6-E9FC0BD327C5}" srcId="{84B85B4A-61A8-4252-AE99-08CC5B986A5E}" destId="{4DFB946C-14BC-41AF-B537-13B3B7CA690B}" srcOrd="1" destOrd="0" parTransId="{BB296DBD-ED20-4264-9D7F-AC0948789C50}" sibTransId="{B0F45274-4360-43D3-859F-9DA6AA1DF69A}"/>
    <dgm:cxn modelId="{B8D6DA05-31D1-4DDA-B7B4-C75ABB217003}" type="presOf" srcId="{B0F45274-4360-43D3-859F-9DA6AA1DF69A}" destId="{A2655ABA-7053-45B6-8847-3468E8C0E7DE}" srcOrd="0" destOrd="0" presId="urn:microsoft.com/office/officeart/2005/8/layout/hProcess10#1"/>
    <dgm:cxn modelId="{5E7D60E2-3FA7-46D9-81FB-B23BCF5D90F5}" type="presOf" srcId="{84B85B4A-61A8-4252-AE99-08CC5B986A5E}" destId="{7F783A63-0A68-40BB-8F53-E3AC01E2EBDB}" srcOrd="0" destOrd="0" presId="urn:microsoft.com/office/officeart/2005/8/layout/hProcess10#1"/>
    <dgm:cxn modelId="{F4633EDA-8A7F-4496-992B-F9F99E13EC86}" type="presParOf" srcId="{7F783A63-0A68-40BB-8F53-E3AC01E2EBDB}" destId="{A5471A2F-9348-4E88-8B64-16CBF5A8CAAD}" srcOrd="0" destOrd="0" presId="urn:microsoft.com/office/officeart/2005/8/layout/hProcess10#1"/>
    <dgm:cxn modelId="{C8EB9A0D-F705-420D-BDD0-F0EAAD615A87}" type="presParOf" srcId="{A5471A2F-9348-4E88-8B64-16CBF5A8CAAD}" destId="{E42413EE-4671-4126-9110-FFA9219B7DED}" srcOrd="0" destOrd="0" presId="urn:microsoft.com/office/officeart/2005/8/layout/hProcess10#1"/>
    <dgm:cxn modelId="{D281572C-CEF3-4B05-93C4-6FD143B36DF9}" type="presParOf" srcId="{A5471A2F-9348-4E88-8B64-16CBF5A8CAAD}" destId="{6664707A-CF33-4A24-9BC0-02D8CE827BEB}" srcOrd="1" destOrd="0" presId="urn:microsoft.com/office/officeart/2005/8/layout/hProcess10#1"/>
    <dgm:cxn modelId="{987E0DAD-DC8A-42F6-9BCC-73B7EB1256D4}" type="presParOf" srcId="{7F783A63-0A68-40BB-8F53-E3AC01E2EBDB}" destId="{1B2D8B73-53E3-47B1-9D26-2A068D829149}" srcOrd="1" destOrd="0" presId="urn:microsoft.com/office/officeart/2005/8/layout/hProcess10#1"/>
    <dgm:cxn modelId="{841D7208-10C1-4E65-B6AA-C4CC40C8A822}" type="presParOf" srcId="{1B2D8B73-53E3-47B1-9D26-2A068D829149}" destId="{108534D2-D451-403A-ACA6-548795105FA8}" srcOrd="0" destOrd="0" presId="urn:microsoft.com/office/officeart/2005/8/layout/hProcess10#1"/>
    <dgm:cxn modelId="{2A9569AD-452D-407C-87B9-E94C5FCFDCD5}" type="presParOf" srcId="{7F783A63-0A68-40BB-8F53-E3AC01E2EBDB}" destId="{CDC0E82F-2131-45BD-8C62-9BD54C507055}" srcOrd="2" destOrd="0" presId="urn:microsoft.com/office/officeart/2005/8/layout/hProcess10#1"/>
    <dgm:cxn modelId="{6AD4388D-3D8C-4830-8C17-DF42B7AE0F4D}" type="presParOf" srcId="{CDC0E82F-2131-45BD-8C62-9BD54C507055}" destId="{CDF06A96-5623-4FC2-AD92-3E6181EF5857}" srcOrd="0" destOrd="0" presId="urn:microsoft.com/office/officeart/2005/8/layout/hProcess10#1"/>
    <dgm:cxn modelId="{9B03DA26-E2A1-401C-9ABB-2C6DD79F7680}" type="presParOf" srcId="{CDC0E82F-2131-45BD-8C62-9BD54C507055}" destId="{476E23EE-9682-4B03-B7C5-11C07AFD448D}" srcOrd="1" destOrd="0" presId="urn:microsoft.com/office/officeart/2005/8/layout/hProcess10#1"/>
    <dgm:cxn modelId="{0516A37B-B400-47C7-B817-0B7F502BE181}" type="presParOf" srcId="{7F783A63-0A68-40BB-8F53-E3AC01E2EBDB}" destId="{A2655ABA-7053-45B6-8847-3468E8C0E7DE}" srcOrd="3" destOrd="0" presId="urn:microsoft.com/office/officeart/2005/8/layout/hProcess10#1"/>
    <dgm:cxn modelId="{6A6ADAB4-5392-479B-8912-DB9E55A2251D}" type="presParOf" srcId="{A2655ABA-7053-45B6-8847-3468E8C0E7DE}" destId="{8F97D019-80E1-43C6-924A-1A3AA6B96668}" srcOrd="0" destOrd="0" presId="urn:microsoft.com/office/officeart/2005/8/layout/hProcess10#1"/>
    <dgm:cxn modelId="{4B03E5E3-5586-408D-94E7-09B3494E880A}" type="presParOf" srcId="{7F783A63-0A68-40BB-8F53-E3AC01E2EBDB}" destId="{F3C9C6A8-2F66-4B54-98ED-DBFA6A4026C3}" srcOrd="4" destOrd="0" presId="urn:microsoft.com/office/officeart/2005/8/layout/hProcess10#1"/>
    <dgm:cxn modelId="{9291425D-6D5E-4933-B8CB-92AED906CEBB}" type="presParOf" srcId="{F3C9C6A8-2F66-4B54-98ED-DBFA6A4026C3}" destId="{75412F4D-C329-4C17-A410-97E5D7F9E006}" srcOrd="0" destOrd="0" presId="urn:microsoft.com/office/officeart/2005/8/layout/hProcess10#1"/>
    <dgm:cxn modelId="{D3081768-27E0-4B6C-80AD-6265EFF9792A}" type="presParOf" srcId="{F3C9C6A8-2F66-4B54-98ED-DBFA6A4026C3}" destId="{46404709-DBF8-4D05-877C-8D4B896B6F66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B85B4A-61A8-4252-AE99-08CC5B986A5E}" type="doc">
      <dgm:prSet loTypeId="urn:microsoft.com/office/officeart/2005/8/layout/hProcess10#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DFB946C-14BC-41AF-B537-13B3B7CA690B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+mj-lt"/>
              <a:ea typeface="華康中圓體" pitchFamily="49" charset="-120"/>
            </a:rPr>
            <a:t>選擇是否馬上啟動</a:t>
          </a:r>
        </a:p>
      </dgm:t>
    </dgm:pt>
    <dgm:pt modelId="{BB296DBD-ED20-4264-9D7F-AC0948789C50}" type="parTrans" cxnId="{E245B74C-1215-444D-B1B6-E9FC0BD327C5}">
      <dgm:prSet/>
      <dgm:spPr/>
      <dgm:t>
        <a:bodyPr/>
        <a:lstStyle/>
        <a:p>
          <a:endParaRPr lang="zh-TW" altLang="en-US"/>
        </a:p>
      </dgm:t>
    </dgm:pt>
    <dgm:pt modelId="{B0F45274-4360-43D3-859F-9DA6AA1DF69A}" type="sibTrans" cxnId="{E245B74C-1215-444D-B1B6-E9FC0BD327C5}">
      <dgm:prSet/>
      <dgm:spPr/>
      <dgm:t>
        <a:bodyPr/>
        <a:lstStyle/>
        <a:p>
          <a:endParaRPr lang="zh-TW" altLang="en-US"/>
        </a:p>
      </dgm:t>
    </dgm:pt>
    <dgm:pt modelId="{23995C44-489A-4795-ACFE-51B1DACA5676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+mj-lt"/>
              <a:ea typeface="華康中圓體" pitchFamily="49" charset="-120"/>
            </a:rPr>
            <a:t>啟動該遊戲後，該遊戲可選擇語言別</a:t>
          </a:r>
        </a:p>
      </dgm:t>
    </dgm:pt>
    <dgm:pt modelId="{82810F35-A56D-4A5F-BE20-283C37C3C805}" type="parTrans" cxnId="{68354219-E429-4E5C-A376-0D5E591A6755}">
      <dgm:prSet/>
      <dgm:spPr/>
      <dgm:t>
        <a:bodyPr/>
        <a:lstStyle/>
        <a:p>
          <a:endParaRPr lang="zh-TW" altLang="en-US"/>
        </a:p>
      </dgm:t>
    </dgm:pt>
    <dgm:pt modelId="{A96AD2F2-4F4E-479A-BAA3-6FA2C01B91BC}" type="sibTrans" cxnId="{68354219-E429-4E5C-A376-0D5E591A6755}">
      <dgm:prSet/>
      <dgm:spPr/>
      <dgm:t>
        <a:bodyPr/>
        <a:lstStyle/>
        <a:p>
          <a:endParaRPr lang="zh-TW" altLang="en-US"/>
        </a:p>
      </dgm:t>
    </dgm:pt>
    <dgm:pt modelId="{10185C45-71F0-47E1-92A4-7BC4EF139895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rPr>
            <a:t>選擇要安裝於哪個資料夾下</a:t>
          </a:r>
          <a:endParaRPr lang="zh-TW" altLang="en-US" dirty="0">
            <a:solidFill>
              <a:schemeClr val="tx1"/>
            </a:solidFill>
            <a:latin typeface="華康中圓體" pitchFamily="49" charset="-120"/>
            <a:ea typeface="華康中圓體" pitchFamily="49" charset="-120"/>
          </a:endParaRPr>
        </a:p>
      </dgm:t>
    </dgm:pt>
    <dgm:pt modelId="{BDF7275C-BF47-4C91-A513-5F3E7EFB0110}" type="sibTrans" cxnId="{07052446-671C-43B0-AFDD-7547B3591704}">
      <dgm:prSet/>
      <dgm:spPr/>
      <dgm:t>
        <a:bodyPr/>
        <a:lstStyle/>
        <a:p>
          <a:endParaRPr lang="zh-TW" altLang="en-US"/>
        </a:p>
      </dgm:t>
    </dgm:pt>
    <dgm:pt modelId="{2496D4ED-24E8-4C24-9E4F-27737E9BEDEA}" type="parTrans" cxnId="{07052446-671C-43B0-AFDD-7547B3591704}">
      <dgm:prSet/>
      <dgm:spPr/>
      <dgm:t>
        <a:bodyPr/>
        <a:lstStyle/>
        <a:p>
          <a:endParaRPr lang="zh-TW" altLang="en-US"/>
        </a:p>
      </dgm:t>
    </dgm:pt>
    <dgm:pt modelId="{7F783A63-0A68-40BB-8F53-E3AC01E2EBDB}" type="pres">
      <dgm:prSet presAssocID="{84B85B4A-61A8-4252-AE99-08CC5B986A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5471A2F-9348-4E88-8B64-16CBF5A8CAAD}" type="pres">
      <dgm:prSet presAssocID="{10185C45-71F0-47E1-92A4-7BC4EF139895}" presName="composite" presStyleCnt="0"/>
      <dgm:spPr/>
    </dgm:pt>
    <dgm:pt modelId="{E42413EE-4671-4126-9110-FFA9219B7DED}" type="pres">
      <dgm:prSet presAssocID="{10185C45-71F0-47E1-92A4-7BC4EF139895}" presName="imagSh" presStyleLbl="b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664707A-CF33-4A24-9BC0-02D8CE827BEB}" type="pres">
      <dgm:prSet presAssocID="{10185C45-71F0-47E1-92A4-7BC4EF139895}" presName="txNode" presStyleLbl="node1" presStyleIdx="0" presStyleCnt="3" custScaleY="3443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2D8B73-53E3-47B1-9D26-2A068D829149}" type="pres">
      <dgm:prSet presAssocID="{BDF7275C-BF47-4C91-A513-5F3E7EFB0110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108534D2-D451-403A-ACA6-548795105FA8}" type="pres">
      <dgm:prSet presAssocID="{BDF7275C-BF47-4C91-A513-5F3E7EFB0110}" presName="connTx" presStyleLbl="sibTrans2D1" presStyleIdx="0" presStyleCnt="2"/>
      <dgm:spPr/>
      <dgm:t>
        <a:bodyPr/>
        <a:lstStyle/>
        <a:p>
          <a:endParaRPr lang="zh-TW" altLang="en-US"/>
        </a:p>
      </dgm:t>
    </dgm:pt>
    <dgm:pt modelId="{CDC0E82F-2131-45BD-8C62-9BD54C507055}" type="pres">
      <dgm:prSet presAssocID="{4DFB946C-14BC-41AF-B537-13B3B7CA690B}" presName="composite" presStyleCnt="0"/>
      <dgm:spPr/>
    </dgm:pt>
    <dgm:pt modelId="{CDF06A96-5623-4FC2-AD92-3E6181EF5857}" type="pres">
      <dgm:prSet presAssocID="{4DFB946C-14BC-41AF-B537-13B3B7CA690B}" presName="imagSh" presStyleLbl="b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76E23EE-9682-4B03-B7C5-11C07AFD448D}" type="pres">
      <dgm:prSet presAssocID="{4DFB946C-14BC-41AF-B537-13B3B7CA690B}" presName="txNode" presStyleLbl="node1" presStyleIdx="1" presStyleCnt="3" custScaleY="3443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655ABA-7053-45B6-8847-3468E8C0E7DE}" type="pres">
      <dgm:prSet presAssocID="{B0F45274-4360-43D3-859F-9DA6AA1DF69A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8F97D019-80E1-43C6-924A-1A3AA6B96668}" type="pres">
      <dgm:prSet presAssocID="{B0F45274-4360-43D3-859F-9DA6AA1DF69A}" presName="connTx" presStyleLbl="sibTrans2D1" presStyleIdx="1" presStyleCnt="2"/>
      <dgm:spPr/>
      <dgm:t>
        <a:bodyPr/>
        <a:lstStyle/>
        <a:p>
          <a:endParaRPr lang="zh-TW" altLang="en-US"/>
        </a:p>
      </dgm:t>
    </dgm:pt>
    <dgm:pt modelId="{F3C9C6A8-2F66-4B54-98ED-DBFA6A4026C3}" type="pres">
      <dgm:prSet presAssocID="{23995C44-489A-4795-ACFE-51B1DACA5676}" presName="composite" presStyleCnt="0"/>
      <dgm:spPr/>
    </dgm:pt>
    <dgm:pt modelId="{75412F4D-C329-4C17-A410-97E5D7F9E006}" type="pres">
      <dgm:prSet presAssocID="{23995C44-489A-4795-ACFE-51B1DACA5676}" presName="imagSh" presStyleLbl="b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6404709-DBF8-4D05-877C-8D4B896B6F66}" type="pres">
      <dgm:prSet presAssocID="{23995C44-489A-4795-ACFE-51B1DACA5676}" presName="txNode" presStyleLbl="node1" presStyleIdx="2" presStyleCnt="3" custScaleY="3443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8354219-E429-4E5C-A376-0D5E591A6755}" srcId="{84B85B4A-61A8-4252-AE99-08CC5B986A5E}" destId="{23995C44-489A-4795-ACFE-51B1DACA5676}" srcOrd="2" destOrd="0" parTransId="{82810F35-A56D-4A5F-BE20-283C37C3C805}" sibTransId="{A96AD2F2-4F4E-479A-BAA3-6FA2C01B91BC}"/>
    <dgm:cxn modelId="{07052446-671C-43B0-AFDD-7547B3591704}" srcId="{84B85B4A-61A8-4252-AE99-08CC5B986A5E}" destId="{10185C45-71F0-47E1-92A4-7BC4EF139895}" srcOrd="0" destOrd="0" parTransId="{2496D4ED-24E8-4C24-9E4F-27737E9BEDEA}" sibTransId="{BDF7275C-BF47-4C91-A513-5F3E7EFB0110}"/>
    <dgm:cxn modelId="{A79F851E-23D4-4CBD-B9C6-9F14A26C1EA8}" type="presOf" srcId="{BDF7275C-BF47-4C91-A513-5F3E7EFB0110}" destId="{108534D2-D451-403A-ACA6-548795105FA8}" srcOrd="1" destOrd="0" presId="urn:microsoft.com/office/officeart/2005/8/layout/hProcess10#2"/>
    <dgm:cxn modelId="{2EB86237-D967-468D-97B4-C4FFE730C600}" type="presOf" srcId="{4DFB946C-14BC-41AF-B537-13B3B7CA690B}" destId="{476E23EE-9682-4B03-B7C5-11C07AFD448D}" srcOrd="0" destOrd="0" presId="urn:microsoft.com/office/officeart/2005/8/layout/hProcess10#2"/>
    <dgm:cxn modelId="{D49B3853-82D4-4EBF-9280-38D6C65F8600}" type="presOf" srcId="{10185C45-71F0-47E1-92A4-7BC4EF139895}" destId="{6664707A-CF33-4A24-9BC0-02D8CE827BEB}" srcOrd="0" destOrd="0" presId="urn:microsoft.com/office/officeart/2005/8/layout/hProcess10#2"/>
    <dgm:cxn modelId="{40E3AB83-AC25-4B82-B410-81CE5CB3FE14}" type="presOf" srcId="{84B85B4A-61A8-4252-AE99-08CC5B986A5E}" destId="{7F783A63-0A68-40BB-8F53-E3AC01E2EBDB}" srcOrd="0" destOrd="0" presId="urn:microsoft.com/office/officeart/2005/8/layout/hProcess10#2"/>
    <dgm:cxn modelId="{E245B74C-1215-444D-B1B6-E9FC0BD327C5}" srcId="{84B85B4A-61A8-4252-AE99-08CC5B986A5E}" destId="{4DFB946C-14BC-41AF-B537-13B3B7CA690B}" srcOrd="1" destOrd="0" parTransId="{BB296DBD-ED20-4264-9D7F-AC0948789C50}" sibTransId="{B0F45274-4360-43D3-859F-9DA6AA1DF69A}"/>
    <dgm:cxn modelId="{C431BB60-FF2F-4200-8966-06F4170A9372}" type="presOf" srcId="{B0F45274-4360-43D3-859F-9DA6AA1DF69A}" destId="{A2655ABA-7053-45B6-8847-3468E8C0E7DE}" srcOrd="0" destOrd="0" presId="urn:microsoft.com/office/officeart/2005/8/layout/hProcess10#2"/>
    <dgm:cxn modelId="{7A443A7E-05D3-4867-8A91-9F83EE47EA4E}" type="presOf" srcId="{23995C44-489A-4795-ACFE-51B1DACA5676}" destId="{46404709-DBF8-4D05-877C-8D4B896B6F66}" srcOrd="0" destOrd="0" presId="urn:microsoft.com/office/officeart/2005/8/layout/hProcess10#2"/>
    <dgm:cxn modelId="{68A86A98-EF9A-424E-BED3-695071916986}" type="presOf" srcId="{B0F45274-4360-43D3-859F-9DA6AA1DF69A}" destId="{8F97D019-80E1-43C6-924A-1A3AA6B96668}" srcOrd="1" destOrd="0" presId="urn:microsoft.com/office/officeart/2005/8/layout/hProcess10#2"/>
    <dgm:cxn modelId="{16237994-AFD4-43F3-88BE-3346EC709957}" type="presOf" srcId="{BDF7275C-BF47-4C91-A513-5F3E7EFB0110}" destId="{1B2D8B73-53E3-47B1-9D26-2A068D829149}" srcOrd="0" destOrd="0" presId="urn:microsoft.com/office/officeart/2005/8/layout/hProcess10#2"/>
    <dgm:cxn modelId="{180AD547-060D-4BA0-9449-72144A3A98D3}" type="presParOf" srcId="{7F783A63-0A68-40BB-8F53-E3AC01E2EBDB}" destId="{A5471A2F-9348-4E88-8B64-16CBF5A8CAAD}" srcOrd="0" destOrd="0" presId="urn:microsoft.com/office/officeart/2005/8/layout/hProcess10#2"/>
    <dgm:cxn modelId="{30F74BF6-F7C7-4CA6-9CCB-26E8304127F4}" type="presParOf" srcId="{A5471A2F-9348-4E88-8B64-16CBF5A8CAAD}" destId="{E42413EE-4671-4126-9110-FFA9219B7DED}" srcOrd="0" destOrd="0" presId="urn:microsoft.com/office/officeart/2005/8/layout/hProcess10#2"/>
    <dgm:cxn modelId="{248BD020-FADC-4B1A-B5D3-1A8422BCFAD3}" type="presParOf" srcId="{A5471A2F-9348-4E88-8B64-16CBF5A8CAAD}" destId="{6664707A-CF33-4A24-9BC0-02D8CE827BEB}" srcOrd="1" destOrd="0" presId="urn:microsoft.com/office/officeart/2005/8/layout/hProcess10#2"/>
    <dgm:cxn modelId="{C5E206B8-4AE5-4905-B5B6-A7D4D0ADF7C4}" type="presParOf" srcId="{7F783A63-0A68-40BB-8F53-E3AC01E2EBDB}" destId="{1B2D8B73-53E3-47B1-9D26-2A068D829149}" srcOrd="1" destOrd="0" presId="urn:microsoft.com/office/officeart/2005/8/layout/hProcess10#2"/>
    <dgm:cxn modelId="{1CD77320-7762-4933-95CC-D96E363F3713}" type="presParOf" srcId="{1B2D8B73-53E3-47B1-9D26-2A068D829149}" destId="{108534D2-D451-403A-ACA6-548795105FA8}" srcOrd="0" destOrd="0" presId="urn:microsoft.com/office/officeart/2005/8/layout/hProcess10#2"/>
    <dgm:cxn modelId="{D22932B3-364D-48AA-8D80-EBEB3F9DF4CD}" type="presParOf" srcId="{7F783A63-0A68-40BB-8F53-E3AC01E2EBDB}" destId="{CDC0E82F-2131-45BD-8C62-9BD54C507055}" srcOrd="2" destOrd="0" presId="urn:microsoft.com/office/officeart/2005/8/layout/hProcess10#2"/>
    <dgm:cxn modelId="{A7D730D0-57E8-4EB4-BBCB-502303060662}" type="presParOf" srcId="{CDC0E82F-2131-45BD-8C62-9BD54C507055}" destId="{CDF06A96-5623-4FC2-AD92-3E6181EF5857}" srcOrd="0" destOrd="0" presId="urn:microsoft.com/office/officeart/2005/8/layout/hProcess10#2"/>
    <dgm:cxn modelId="{0B40D0D5-7621-4C71-A73F-49AA0B1FE60A}" type="presParOf" srcId="{CDC0E82F-2131-45BD-8C62-9BD54C507055}" destId="{476E23EE-9682-4B03-B7C5-11C07AFD448D}" srcOrd="1" destOrd="0" presId="urn:microsoft.com/office/officeart/2005/8/layout/hProcess10#2"/>
    <dgm:cxn modelId="{EA102900-35CB-4309-8AE1-4F764F7E366A}" type="presParOf" srcId="{7F783A63-0A68-40BB-8F53-E3AC01E2EBDB}" destId="{A2655ABA-7053-45B6-8847-3468E8C0E7DE}" srcOrd="3" destOrd="0" presId="urn:microsoft.com/office/officeart/2005/8/layout/hProcess10#2"/>
    <dgm:cxn modelId="{40F5F16B-CFA6-485E-B383-BE0B5319CC4D}" type="presParOf" srcId="{A2655ABA-7053-45B6-8847-3468E8C0E7DE}" destId="{8F97D019-80E1-43C6-924A-1A3AA6B96668}" srcOrd="0" destOrd="0" presId="urn:microsoft.com/office/officeart/2005/8/layout/hProcess10#2"/>
    <dgm:cxn modelId="{493C7A36-2C71-4438-86B9-652105377EBD}" type="presParOf" srcId="{7F783A63-0A68-40BB-8F53-E3AC01E2EBDB}" destId="{F3C9C6A8-2F66-4B54-98ED-DBFA6A4026C3}" srcOrd="4" destOrd="0" presId="urn:microsoft.com/office/officeart/2005/8/layout/hProcess10#2"/>
    <dgm:cxn modelId="{26B2D2AB-194F-4B8C-BCF2-859929A92DA1}" type="presParOf" srcId="{F3C9C6A8-2F66-4B54-98ED-DBFA6A4026C3}" destId="{75412F4D-C329-4C17-A410-97E5D7F9E006}" srcOrd="0" destOrd="0" presId="urn:microsoft.com/office/officeart/2005/8/layout/hProcess10#2"/>
    <dgm:cxn modelId="{B106305C-4521-42B5-893F-973771E5D304}" type="presParOf" srcId="{F3C9C6A8-2F66-4B54-98ED-DBFA6A4026C3}" destId="{46404709-DBF8-4D05-877C-8D4B896B6F66}" srcOrd="1" destOrd="0" presId="urn:microsoft.com/office/officeart/2005/8/layout/hProcess10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B85B4A-61A8-4252-AE99-08CC5B986A5E}" type="doc">
      <dgm:prSet loTypeId="urn:microsoft.com/office/officeart/2005/8/layout/hProcess10#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DFB946C-14BC-41AF-B537-13B3B7CA690B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+mj-lt"/>
              <a:ea typeface="華康中圓體" pitchFamily="49" charset="-120"/>
            </a:rPr>
            <a:t>選擇開始遊戲</a:t>
          </a:r>
        </a:p>
      </dgm:t>
    </dgm:pt>
    <dgm:pt modelId="{BB296DBD-ED20-4264-9D7F-AC0948789C50}" type="parTrans" cxnId="{E245B74C-1215-444D-B1B6-E9FC0BD327C5}">
      <dgm:prSet/>
      <dgm:spPr/>
      <dgm:t>
        <a:bodyPr/>
        <a:lstStyle/>
        <a:p>
          <a:endParaRPr lang="zh-TW" altLang="en-US"/>
        </a:p>
      </dgm:t>
    </dgm:pt>
    <dgm:pt modelId="{B0F45274-4360-43D3-859F-9DA6AA1DF69A}" type="sibTrans" cxnId="{E245B74C-1215-444D-B1B6-E9FC0BD327C5}">
      <dgm:prSet/>
      <dgm:spPr/>
      <dgm:t>
        <a:bodyPr/>
        <a:lstStyle/>
        <a:p>
          <a:endParaRPr lang="zh-TW" altLang="en-US"/>
        </a:p>
      </dgm:t>
    </dgm:pt>
    <dgm:pt modelId="{23995C44-489A-4795-ACFE-51B1DACA5676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+mj-lt"/>
              <a:ea typeface="華康中圓體" pitchFamily="49" charset="-120"/>
            </a:rPr>
            <a:t>該遊戲可選擇單人或多人遊戲</a:t>
          </a:r>
        </a:p>
      </dgm:t>
    </dgm:pt>
    <dgm:pt modelId="{82810F35-A56D-4A5F-BE20-283C37C3C805}" type="parTrans" cxnId="{68354219-E429-4E5C-A376-0D5E591A6755}">
      <dgm:prSet/>
      <dgm:spPr/>
      <dgm:t>
        <a:bodyPr/>
        <a:lstStyle/>
        <a:p>
          <a:endParaRPr lang="zh-TW" altLang="en-US"/>
        </a:p>
      </dgm:t>
    </dgm:pt>
    <dgm:pt modelId="{A96AD2F2-4F4E-479A-BAA3-6FA2C01B91BC}" type="sibTrans" cxnId="{68354219-E429-4E5C-A376-0D5E591A6755}">
      <dgm:prSet/>
      <dgm:spPr/>
      <dgm:t>
        <a:bodyPr/>
        <a:lstStyle/>
        <a:p>
          <a:endParaRPr lang="zh-TW" altLang="en-US"/>
        </a:p>
      </dgm:t>
    </dgm:pt>
    <dgm:pt modelId="{10185C45-71F0-47E1-92A4-7BC4EF139895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rPr>
            <a:t>進入該遊戲</a:t>
          </a:r>
          <a:endParaRPr lang="zh-TW" altLang="en-US" dirty="0">
            <a:solidFill>
              <a:schemeClr val="tx1"/>
            </a:solidFill>
            <a:latin typeface="華康中圓體" pitchFamily="49" charset="-120"/>
            <a:ea typeface="華康中圓體" pitchFamily="49" charset="-120"/>
          </a:endParaRPr>
        </a:p>
      </dgm:t>
    </dgm:pt>
    <dgm:pt modelId="{BDF7275C-BF47-4C91-A513-5F3E7EFB0110}" type="sibTrans" cxnId="{07052446-671C-43B0-AFDD-7547B3591704}">
      <dgm:prSet/>
      <dgm:spPr/>
      <dgm:t>
        <a:bodyPr/>
        <a:lstStyle/>
        <a:p>
          <a:endParaRPr lang="zh-TW" altLang="en-US"/>
        </a:p>
      </dgm:t>
    </dgm:pt>
    <dgm:pt modelId="{2496D4ED-24E8-4C24-9E4F-27737E9BEDEA}" type="parTrans" cxnId="{07052446-671C-43B0-AFDD-7547B3591704}">
      <dgm:prSet/>
      <dgm:spPr/>
      <dgm:t>
        <a:bodyPr/>
        <a:lstStyle/>
        <a:p>
          <a:endParaRPr lang="zh-TW" altLang="en-US"/>
        </a:p>
      </dgm:t>
    </dgm:pt>
    <dgm:pt modelId="{7F783A63-0A68-40BB-8F53-E3AC01E2EBDB}" type="pres">
      <dgm:prSet presAssocID="{84B85B4A-61A8-4252-AE99-08CC5B986A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5471A2F-9348-4E88-8B64-16CBF5A8CAAD}" type="pres">
      <dgm:prSet presAssocID="{10185C45-71F0-47E1-92A4-7BC4EF139895}" presName="composite" presStyleCnt="0"/>
      <dgm:spPr/>
    </dgm:pt>
    <dgm:pt modelId="{E42413EE-4671-4126-9110-FFA9219B7DED}" type="pres">
      <dgm:prSet presAssocID="{10185C45-71F0-47E1-92A4-7BC4EF139895}" presName="imagSh" presStyleLbl="b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664707A-CF33-4A24-9BC0-02D8CE827BEB}" type="pres">
      <dgm:prSet presAssocID="{10185C45-71F0-47E1-92A4-7BC4EF139895}" presName="txNode" presStyleLbl="node1" presStyleIdx="0" presStyleCnt="3" custScaleY="3443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2D8B73-53E3-47B1-9D26-2A068D829149}" type="pres">
      <dgm:prSet presAssocID="{BDF7275C-BF47-4C91-A513-5F3E7EFB0110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108534D2-D451-403A-ACA6-548795105FA8}" type="pres">
      <dgm:prSet presAssocID="{BDF7275C-BF47-4C91-A513-5F3E7EFB0110}" presName="connTx" presStyleLbl="sibTrans2D1" presStyleIdx="0" presStyleCnt="2"/>
      <dgm:spPr/>
      <dgm:t>
        <a:bodyPr/>
        <a:lstStyle/>
        <a:p>
          <a:endParaRPr lang="zh-TW" altLang="en-US"/>
        </a:p>
      </dgm:t>
    </dgm:pt>
    <dgm:pt modelId="{CDC0E82F-2131-45BD-8C62-9BD54C507055}" type="pres">
      <dgm:prSet presAssocID="{4DFB946C-14BC-41AF-B537-13B3B7CA690B}" presName="composite" presStyleCnt="0"/>
      <dgm:spPr/>
    </dgm:pt>
    <dgm:pt modelId="{CDF06A96-5623-4FC2-AD92-3E6181EF5857}" type="pres">
      <dgm:prSet presAssocID="{4DFB946C-14BC-41AF-B537-13B3B7CA690B}" presName="imagSh" presStyleLbl="b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76E23EE-9682-4B03-B7C5-11C07AFD448D}" type="pres">
      <dgm:prSet presAssocID="{4DFB946C-14BC-41AF-B537-13B3B7CA690B}" presName="txNode" presStyleLbl="node1" presStyleIdx="1" presStyleCnt="3" custScaleY="3443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655ABA-7053-45B6-8847-3468E8C0E7DE}" type="pres">
      <dgm:prSet presAssocID="{B0F45274-4360-43D3-859F-9DA6AA1DF69A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8F97D019-80E1-43C6-924A-1A3AA6B96668}" type="pres">
      <dgm:prSet presAssocID="{B0F45274-4360-43D3-859F-9DA6AA1DF69A}" presName="connTx" presStyleLbl="sibTrans2D1" presStyleIdx="1" presStyleCnt="2"/>
      <dgm:spPr/>
      <dgm:t>
        <a:bodyPr/>
        <a:lstStyle/>
        <a:p>
          <a:endParaRPr lang="zh-TW" altLang="en-US"/>
        </a:p>
      </dgm:t>
    </dgm:pt>
    <dgm:pt modelId="{F3C9C6A8-2F66-4B54-98ED-DBFA6A4026C3}" type="pres">
      <dgm:prSet presAssocID="{23995C44-489A-4795-ACFE-51B1DACA5676}" presName="composite" presStyleCnt="0"/>
      <dgm:spPr/>
    </dgm:pt>
    <dgm:pt modelId="{75412F4D-C329-4C17-A410-97E5D7F9E006}" type="pres">
      <dgm:prSet presAssocID="{23995C44-489A-4795-ACFE-51B1DACA5676}" presName="imagSh" presStyleLbl="b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6404709-DBF8-4D05-877C-8D4B896B6F66}" type="pres">
      <dgm:prSet presAssocID="{23995C44-489A-4795-ACFE-51B1DACA5676}" presName="txNode" presStyleLbl="node1" presStyleIdx="2" presStyleCnt="3" custScaleY="3443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7EB7F8F-43D5-40B9-959B-B721E357C933}" type="presOf" srcId="{BDF7275C-BF47-4C91-A513-5F3E7EFB0110}" destId="{1B2D8B73-53E3-47B1-9D26-2A068D829149}" srcOrd="0" destOrd="0" presId="urn:microsoft.com/office/officeart/2005/8/layout/hProcess10#3"/>
    <dgm:cxn modelId="{0108EA13-17A9-4B03-AB41-831BB2DF7028}" type="presOf" srcId="{4DFB946C-14BC-41AF-B537-13B3B7CA690B}" destId="{476E23EE-9682-4B03-B7C5-11C07AFD448D}" srcOrd="0" destOrd="0" presId="urn:microsoft.com/office/officeart/2005/8/layout/hProcess10#3"/>
    <dgm:cxn modelId="{E245B74C-1215-444D-B1B6-E9FC0BD327C5}" srcId="{84B85B4A-61A8-4252-AE99-08CC5B986A5E}" destId="{4DFB946C-14BC-41AF-B537-13B3B7CA690B}" srcOrd="1" destOrd="0" parTransId="{BB296DBD-ED20-4264-9D7F-AC0948789C50}" sibTransId="{B0F45274-4360-43D3-859F-9DA6AA1DF69A}"/>
    <dgm:cxn modelId="{A040EEFE-CB87-400C-AA30-FC465B092E32}" type="presOf" srcId="{84B85B4A-61A8-4252-AE99-08CC5B986A5E}" destId="{7F783A63-0A68-40BB-8F53-E3AC01E2EBDB}" srcOrd="0" destOrd="0" presId="urn:microsoft.com/office/officeart/2005/8/layout/hProcess10#3"/>
    <dgm:cxn modelId="{07052446-671C-43B0-AFDD-7547B3591704}" srcId="{84B85B4A-61A8-4252-AE99-08CC5B986A5E}" destId="{10185C45-71F0-47E1-92A4-7BC4EF139895}" srcOrd="0" destOrd="0" parTransId="{2496D4ED-24E8-4C24-9E4F-27737E9BEDEA}" sibTransId="{BDF7275C-BF47-4C91-A513-5F3E7EFB0110}"/>
    <dgm:cxn modelId="{EF01CD7A-B88B-4A98-9D95-61B7BCFD6A6D}" type="presOf" srcId="{B0F45274-4360-43D3-859F-9DA6AA1DF69A}" destId="{8F97D019-80E1-43C6-924A-1A3AA6B96668}" srcOrd="1" destOrd="0" presId="urn:microsoft.com/office/officeart/2005/8/layout/hProcess10#3"/>
    <dgm:cxn modelId="{A17A8019-C883-45DE-AC23-0EF051BFA5E3}" type="presOf" srcId="{B0F45274-4360-43D3-859F-9DA6AA1DF69A}" destId="{A2655ABA-7053-45B6-8847-3468E8C0E7DE}" srcOrd="0" destOrd="0" presId="urn:microsoft.com/office/officeart/2005/8/layout/hProcess10#3"/>
    <dgm:cxn modelId="{A1407789-29FD-420C-A941-F771E3BFB855}" type="presOf" srcId="{23995C44-489A-4795-ACFE-51B1DACA5676}" destId="{46404709-DBF8-4D05-877C-8D4B896B6F66}" srcOrd="0" destOrd="0" presId="urn:microsoft.com/office/officeart/2005/8/layout/hProcess10#3"/>
    <dgm:cxn modelId="{68354219-E429-4E5C-A376-0D5E591A6755}" srcId="{84B85B4A-61A8-4252-AE99-08CC5B986A5E}" destId="{23995C44-489A-4795-ACFE-51B1DACA5676}" srcOrd="2" destOrd="0" parTransId="{82810F35-A56D-4A5F-BE20-283C37C3C805}" sibTransId="{A96AD2F2-4F4E-479A-BAA3-6FA2C01B91BC}"/>
    <dgm:cxn modelId="{D1DC4CE0-73E1-478D-B291-B33A85F3E3B6}" type="presOf" srcId="{BDF7275C-BF47-4C91-A513-5F3E7EFB0110}" destId="{108534D2-D451-403A-ACA6-548795105FA8}" srcOrd="1" destOrd="0" presId="urn:microsoft.com/office/officeart/2005/8/layout/hProcess10#3"/>
    <dgm:cxn modelId="{1D4EB156-5F1A-47E3-9811-93B8E1487258}" type="presOf" srcId="{10185C45-71F0-47E1-92A4-7BC4EF139895}" destId="{6664707A-CF33-4A24-9BC0-02D8CE827BEB}" srcOrd="0" destOrd="0" presId="urn:microsoft.com/office/officeart/2005/8/layout/hProcess10#3"/>
    <dgm:cxn modelId="{0D907680-654E-49F3-B3F5-BE55ADED8F6E}" type="presParOf" srcId="{7F783A63-0A68-40BB-8F53-E3AC01E2EBDB}" destId="{A5471A2F-9348-4E88-8B64-16CBF5A8CAAD}" srcOrd="0" destOrd="0" presId="urn:microsoft.com/office/officeart/2005/8/layout/hProcess10#3"/>
    <dgm:cxn modelId="{100A3F20-6E9E-4063-81A6-83E8FA1B0F33}" type="presParOf" srcId="{A5471A2F-9348-4E88-8B64-16CBF5A8CAAD}" destId="{E42413EE-4671-4126-9110-FFA9219B7DED}" srcOrd="0" destOrd="0" presId="urn:microsoft.com/office/officeart/2005/8/layout/hProcess10#3"/>
    <dgm:cxn modelId="{75244832-6C20-436A-915B-6F2273407304}" type="presParOf" srcId="{A5471A2F-9348-4E88-8B64-16CBF5A8CAAD}" destId="{6664707A-CF33-4A24-9BC0-02D8CE827BEB}" srcOrd="1" destOrd="0" presId="urn:microsoft.com/office/officeart/2005/8/layout/hProcess10#3"/>
    <dgm:cxn modelId="{3189C5D4-B0ED-4963-9DA2-DECE1E6E9416}" type="presParOf" srcId="{7F783A63-0A68-40BB-8F53-E3AC01E2EBDB}" destId="{1B2D8B73-53E3-47B1-9D26-2A068D829149}" srcOrd="1" destOrd="0" presId="urn:microsoft.com/office/officeart/2005/8/layout/hProcess10#3"/>
    <dgm:cxn modelId="{7058FD3C-40E4-4D20-A2E8-023E76D18BAB}" type="presParOf" srcId="{1B2D8B73-53E3-47B1-9D26-2A068D829149}" destId="{108534D2-D451-403A-ACA6-548795105FA8}" srcOrd="0" destOrd="0" presId="urn:microsoft.com/office/officeart/2005/8/layout/hProcess10#3"/>
    <dgm:cxn modelId="{8977CD06-43B0-4F14-8BF9-E237BACED0BF}" type="presParOf" srcId="{7F783A63-0A68-40BB-8F53-E3AC01E2EBDB}" destId="{CDC0E82F-2131-45BD-8C62-9BD54C507055}" srcOrd="2" destOrd="0" presId="urn:microsoft.com/office/officeart/2005/8/layout/hProcess10#3"/>
    <dgm:cxn modelId="{DF0B3554-F8C9-4412-B5D8-6FBF821AB227}" type="presParOf" srcId="{CDC0E82F-2131-45BD-8C62-9BD54C507055}" destId="{CDF06A96-5623-4FC2-AD92-3E6181EF5857}" srcOrd="0" destOrd="0" presId="urn:microsoft.com/office/officeart/2005/8/layout/hProcess10#3"/>
    <dgm:cxn modelId="{EE450ACA-9C08-44EB-A7F1-66CCED4513DB}" type="presParOf" srcId="{CDC0E82F-2131-45BD-8C62-9BD54C507055}" destId="{476E23EE-9682-4B03-B7C5-11C07AFD448D}" srcOrd="1" destOrd="0" presId="urn:microsoft.com/office/officeart/2005/8/layout/hProcess10#3"/>
    <dgm:cxn modelId="{F371A5D1-9B93-4C5D-BFC4-D8579F60A3A9}" type="presParOf" srcId="{7F783A63-0A68-40BB-8F53-E3AC01E2EBDB}" destId="{A2655ABA-7053-45B6-8847-3468E8C0E7DE}" srcOrd="3" destOrd="0" presId="urn:microsoft.com/office/officeart/2005/8/layout/hProcess10#3"/>
    <dgm:cxn modelId="{F6E8C7DF-2A40-41E3-BA9D-AB41A59F7FE3}" type="presParOf" srcId="{A2655ABA-7053-45B6-8847-3468E8C0E7DE}" destId="{8F97D019-80E1-43C6-924A-1A3AA6B96668}" srcOrd="0" destOrd="0" presId="urn:microsoft.com/office/officeart/2005/8/layout/hProcess10#3"/>
    <dgm:cxn modelId="{B465B36E-5F2E-447B-960F-CAB884AD9CB7}" type="presParOf" srcId="{7F783A63-0A68-40BB-8F53-E3AC01E2EBDB}" destId="{F3C9C6A8-2F66-4B54-98ED-DBFA6A4026C3}" srcOrd="4" destOrd="0" presId="urn:microsoft.com/office/officeart/2005/8/layout/hProcess10#3"/>
    <dgm:cxn modelId="{3829AAB0-7D1D-4E05-B10C-96F40B032481}" type="presParOf" srcId="{F3C9C6A8-2F66-4B54-98ED-DBFA6A4026C3}" destId="{75412F4D-C329-4C17-A410-97E5D7F9E006}" srcOrd="0" destOrd="0" presId="urn:microsoft.com/office/officeart/2005/8/layout/hProcess10#3"/>
    <dgm:cxn modelId="{ADE5C457-9A23-4F47-A26A-0E709F91FDB4}" type="presParOf" srcId="{F3C9C6A8-2F66-4B54-98ED-DBFA6A4026C3}" destId="{46404709-DBF8-4D05-877C-8D4B896B6F66}" srcOrd="1" destOrd="0" presId="urn:microsoft.com/office/officeart/2005/8/layout/hProcess10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B85B4A-61A8-4252-AE99-08CC5B986A5E}" type="doc">
      <dgm:prSet loTypeId="urn:microsoft.com/office/officeart/2005/8/layout/hProcess10#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DFB946C-14BC-41AF-B537-13B3B7CA690B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rPr>
            <a:t>打開遊戲資料夾</a:t>
          </a:r>
        </a:p>
      </dgm:t>
    </dgm:pt>
    <dgm:pt modelId="{BB296DBD-ED20-4264-9D7F-AC0948789C50}" type="parTrans" cxnId="{E245B74C-1215-444D-B1B6-E9FC0BD327C5}">
      <dgm:prSet/>
      <dgm:spPr/>
      <dgm:t>
        <a:bodyPr/>
        <a:lstStyle/>
        <a:p>
          <a:endParaRPr lang="zh-TW" altLang="en-US">
            <a:latin typeface="華康中圓體" pitchFamily="49" charset="-120"/>
            <a:ea typeface="華康中圓體" pitchFamily="49" charset="-120"/>
          </a:endParaRPr>
        </a:p>
      </dgm:t>
    </dgm:pt>
    <dgm:pt modelId="{B0F45274-4360-43D3-859F-9DA6AA1DF69A}" type="sibTrans" cxnId="{E245B74C-1215-444D-B1B6-E9FC0BD327C5}">
      <dgm:prSet/>
      <dgm:spPr/>
      <dgm:t>
        <a:bodyPr/>
        <a:lstStyle/>
        <a:p>
          <a:endParaRPr lang="zh-TW" altLang="en-US">
            <a:latin typeface="華康中圓體" pitchFamily="49" charset="-120"/>
            <a:ea typeface="華康中圓體" pitchFamily="49" charset="-120"/>
          </a:endParaRPr>
        </a:p>
      </dgm:t>
    </dgm:pt>
    <dgm:pt modelId="{23995C44-489A-4795-ACFE-51B1DACA5676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rPr>
            <a:t>顯示剛才已安裝的遊戲</a:t>
          </a:r>
        </a:p>
      </dgm:t>
    </dgm:pt>
    <dgm:pt modelId="{82810F35-A56D-4A5F-BE20-283C37C3C805}" type="parTrans" cxnId="{68354219-E429-4E5C-A376-0D5E591A6755}">
      <dgm:prSet/>
      <dgm:spPr/>
      <dgm:t>
        <a:bodyPr/>
        <a:lstStyle/>
        <a:p>
          <a:endParaRPr lang="zh-TW" altLang="en-US">
            <a:latin typeface="華康中圓體" pitchFamily="49" charset="-120"/>
            <a:ea typeface="華康中圓體" pitchFamily="49" charset="-120"/>
          </a:endParaRPr>
        </a:p>
      </dgm:t>
    </dgm:pt>
    <dgm:pt modelId="{A96AD2F2-4F4E-479A-BAA3-6FA2C01B91BC}" type="sibTrans" cxnId="{68354219-E429-4E5C-A376-0D5E591A6755}">
      <dgm:prSet/>
      <dgm:spPr/>
      <dgm:t>
        <a:bodyPr/>
        <a:lstStyle/>
        <a:p>
          <a:endParaRPr lang="zh-TW" altLang="en-US">
            <a:latin typeface="華康中圓體" pitchFamily="49" charset="-120"/>
            <a:ea typeface="華康中圓體" pitchFamily="49" charset="-120"/>
          </a:endParaRPr>
        </a:p>
      </dgm:t>
    </dgm:pt>
    <dgm:pt modelId="{10185C45-71F0-47E1-92A4-7BC4EF139895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rPr>
            <a:t>開始遊戲</a:t>
          </a:r>
          <a:endParaRPr lang="zh-TW" altLang="en-US" dirty="0">
            <a:solidFill>
              <a:schemeClr val="tx1"/>
            </a:solidFill>
            <a:latin typeface="華康中圓體" pitchFamily="49" charset="-120"/>
            <a:ea typeface="華康中圓體" pitchFamily="49" charset="-120"/>
          </a:endParaRPr>
        </a:p>
      </dgm:t>
    </dgm:pt>
    <dgm:pt modelId="{BDF7275C-BF47-4C91-A513-5F3E7EFB0110}" type="sibTrans" cxnId="{07052446-671C-43B0-AFDD-7547B3591704}">
      <dgm:prSet/>
      <dgm:spPr/>
      <dgm:t>
        <a:bodyPr/>
        <a:lstStyle/>
        <a:p>
          <a:endParaRPr lang="zh-TW" altLang="en-US">
            <a:latin typeface="華康中圓體" pitchFamily="49" charset="-120"/>
            <a:ea typeface="華康中圓體" pitchFamily="49" charset="-120"/>
          </a:endParaRPr>
        </a:p>
      </dgm:t>
    </dgm:pt>
    <dgm:pt modelId="{2496D4ED-24E8-4C24-9E4F-27737E9BEDEA}" type="parTrans" cxnId="{07052446-671C-43B0-AFDD-7547B3591704}">
      <dgm:prSet/>
      <dgm:spPr/>
      <dgm:t>
        <a:bodyPr/>
        <a:lstStyle/>
        <a:p>
          <a:endParaRPr lang="zh-TW" altLang="en-US">
            <a:latin typeface="華康中圓體" pitchFamily="49" charset="-120"/>
            <a:ea typeface="華康中圓體" pitchFamily="49" charset="-120"/>
          </a:endParaRPr>
        </a:p>
      </dgm:t>
    </dgm:pt>
    <dgm:pt modelId="{7F783A63-0A68-40BB-8F53-E3AC01E2EBDB}" type="pres">
      <dgm:prSet presAssocID="{84B85B4A-61A8-4252-AE99-08CC5B986A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5471A2F-9348-4E88-8B64-16CBF5A8CAAD}" type="pres">
      <dgm:prSet presAssocID="{10185C45-71F0-47E1-92A4-7BC4EF139895}" presName="composite" presStyleCnt="0"/>
      <dgm:spPr/>
    </dgm:pt>
    <dgm:pt modelId="{E42413EE-4671-4126-9110-FFA9219B7DED}" type="pres">
      <dgm:prSet presAssocID="{10185C45-71F0-47E1-92A4-7BC4EF139895}" presName="imagSh" presStyleLbl="b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664707A-CF33-4A24-9BC0-02D8CE827BEB}" type="pres">
      <dgm:prSet presAssocID="{10185C45-71F0-47E1-92A4-7BC4EF139895}" presName="txNode" presStyleLbl="node1" presStyleIdx="0" presStyleCnt="3" custScaleY="3443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2D8B73-53E3-47B1-9D26-2A068D829149}" type="pres">
      <dgm:prSet presAssocID="{BDF7275C-BF47-4C91-A513-5F3E7EFB0110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108534D2-D451-403A-ACA6-548795105FA8}" type="pres">
      <dgm:prSet presAssocID="{BDF7275C-BF47-4C91-A513-5F3E7EFB0110}" presName="connTx" presStyleLbl="sibTrans2D1" presStyleIdx="0" presStyleCnt="2"/>
      <dgm:spPr/>
      <dgm:t>
        <a:bodyPr/>
        <a:lstStyle/>
        <a:p>
          <a:endParaRPr lang="zh-TW" altLang="en-US"/>
        </a:p>
      </dgm:t>
    </dgm:pt>
    <dgm:pt modelId="{CDC0E82F-2131-45BD-8C62-9BD54C507055}" type="pres">
      <dgm:prSet presAssocID="{4DFB946C-14BC-41AF-B537-13B3B7CA690B}" presName="composite" presStyleCnt="0"/>
      <dgm:spPr/>
    </dgm:pt>
    <dgm:pt modelId="{CDF06A96-5623-4FC2-AD92-3E6181EF5857}" type="pres">
      <dgm:prSet presAssocID="{4DFB946C-14BC-41AF-B537-13B3B7CA690B}" presName="imagSh" presStyleLbl="b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76E23EE-9682-4B03-B7C5-11C07AFD448D}" type="pres">
      <dgm:prSet presAssocID="{4DFB946C-14BC-41AF-B537-13B3B7CA690B}" presName="txNode" presStyleLbl="node1" presStyleIdx="1" presStyleCnt="3" custScaleY="3443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655ABA-7053-45B6-8847-3468E8C0E7DE}" type="pres">
      <dgm:prSet presAssocID="{B0F45274-4360-43D3-859F-9DA6AA1DF69A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8F97D019-80E1-43C6-924A-1A3AA6B96668}" type="pres">
      <dgm:prSet presAssocID="{B0F45274-4360-43D3-859F-9DA6AA1DF69A}" presName="connTx" presStyleLbl="sibTrans2D1" presStyleIdx="1" presStyleCnt="2"/>
      <dgm:spPr/>
      <dgm:t>
        <a:bodyPr/>
        <a:lstStyle/>
        <a:p>
          <a:endParaRPr lang="zh-TW" altLang="en-US"/>
        </a:p>
      </dgm:t>
    </dgm:pt>
    <dgm:pt modelId="{F3C9C6A8-2F66-4B54-98ED-DBFA6A4026C3}" type="pres">
      <dgm:prSet presAssocID="{23995C44-489A-4795-ACFE-51B1DACA5676}" presName="composite" presStyleCnt="0"/>
      <dgm:spPr/>
    </dgm:pt>
    <dgm:pt modelId="{75412F4D-C329-4C17-A410-97E5D7F9E006}" type="pres">
      <dgm:prSet presAssocID="{23995C44-489A-4795-ACFE-51B1DACA5676}" presName="imagSh" presStyleLbl="b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6404709-DBF8-4D05-877C-8D4B896B6F66}" type="pres">
      <dgm:prSet presAssocID="{23995C44-489A-4795-ACFE-51B1DACA5676}" presName="txNode" presStyleLbl="node1" presStyleIdx="2" presStyleCnt="3" custScaleY="3443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4C172D3-0FFF-41EA-A5DB-BFBC38CA7E43}" type="presOf" srcId="{4DFB946C-14BC-41AF-B537-13B3B7CA690B}" destId="{476E23EE-9682-4B03-B7C5-11C07AFD448D}" srcOrd="0" destOrd="0" presId="urn:microsoft.com/office/officeart/2005/8/layout/hProcess10#4"/>
    <dgm:cxn modelId="{063264B4-D4A3-4BC1-A1E2-375BEFBA69A1}" type="presOf" srcId="{23995C44-489A-4795-ACFE-51B1DACA5676}" destId="{46404709-DBF8-4D05-877C-8D4B896B6F66}" srcOrd="0" destOrd="0" presId="urn:microsoft.com/office/officeart/2005/8/layout/hProcess10#4"/>
    <dgm:cxn modelId="{68354219-E429-4E5C-A376-0D5E591A6755}" srcId="{84B85B4A-61A8-4252-AE99-08CC5B986A5E}" destId="{23995C44-489A-4795-ACFE-51B1DACA5676}" srcOrd="2" destOrd="0" parTransId="{82810F35-A56D-4A5F-BE20-283C37C3C805}" sibTransId="{A96AD2F2-4F4E-479A-BAA3-6FA2C01B91BC}"/>
    <dgm:cxn modelId="{07052446-671C-43B0-AFDD-7547B3591704}" srcId="{84B85B4A-61A8-4252-AE99-08CC5B986A5E}" destId="{10185C45-71F0-47E1-92A4-7BC4EF139895}" srcOrd="0" destOrd="0" parTransId="{2496D4ED-24E8-4C24-9E4F-27737E9BEDEA}" sibTransId="{BDF7275C-BF47-4C91-A513-5F3E7EFB0110}"/>
    <dgm:cxn modelId="{D91E2B4E-6AA1-4FFA-B4EE-5626B7B410CB}" type="presOf" srcId="{84B85B4A-61A8-4252-AE99-08CC5B986A5E}" destId="{7F783A63-0A68-40BB-8F53-E3AC01E2EBDB}" srcOrd="0" destOrd="0" presId="urn:microsoft.com/office/officeart/2005/8/layout/hProcess10#4"/>
    <dgm:cxn modelId="{E245B74C-1215-444D-B1B6-E9FC0BD327C5}" srcId="{84B85B4A-61A8-4252-AE99-08CC5B986A5E}" destId="{4DFB946C-14BC-41AF-B537-13B3B7CA690B}" srcOrd="1" destOrd="0" parTransId="{BB296DBD-ED20-4264-9D7F-AC0948789C50}" sibTransId="{B0F45274-4360-43D3-859F-9DA6AA1DF69A}"/>
    <dgm:cxn modelId="{611F760C-A8F0-4903-B8BE-EFAB6A4FF1F2}" type="presOf" srcId="{B0F45274-4360-43D3-859F-9DA6AA1DF69A}" destId="{8F97D019-80E1-43C6-924A-1A3AA6B96668}" srcOrd="1" destOrd="0" presId="urn:microsoft.com/office/officeart/2005/8/layout/hProcess10#4"/>
    <dgm:cxn modelId="{F2E3AF77-5F0E-453A-BD41-CBDFCA4A1D90}" type="presOf" srcId="{10185C45-71F0-47E1-92A4-7BC4EF139895}" destId="{6664707A-CF33-4A24-9BC0-02D8CE827BEB}" srcOrd="0" destOrd="0" presId="urn:microsoft.com/office/officeart/2005/8/layout/hProcess10#4"/>
    <dgm:cxn modelId="{FF209104-008A-4A9B-A4EA-28AB8298F7AF}" type="presOf" srcId="{BDF7275C-BF47-4C91-A513-5F3E7EFB0110}" destId="{108534D2-D451-403A-ACA6-548795105FA8}" srcOrd="1" destOrd="0" presId="urn:microsoft.com/office/officeart/2005/8/layout/hProcess10#4"/>
    <dgm:cxn modelId="{1258A9FE-D55C-4A7A-9754-3A89583961BC}" type="presOf" srcId="{BDF7275C-BF47-4C91-A513-5F3E7EFB0110}" destId="{1B2D8B73-53E3-47B1-9D26-2A068D829149}" srcOrd="0" destOrd="0" presId="urn:microsoft.com/office/officeart/2005/8/layout/hProcess10#4"/>
    <dgm:cxn modelId="{654A2F2B-5732-4E2D-8A55-FE8EA7D8B403}" type="presOf" srcId="{B0F45274-4360-43D3-859F-9DA6AA1DF69A}" destId="{A2655ABA-7053-45B6-8847-3468E8C0E7DE}" srcOrd="0" destOrd="0" presId="urn:microsoft.com/office/officeart/2005/8/layout/hProcess10#4"/>
    <dgm:cxn modelId="{D75BAFC7-0FE7-457F-A0FD-375A972DDCA7}" type="presParOf" srcId="{7F783A63-0A68-40BB-8F53-E3AC01E2EBDB}" destId="{A5471A2F-9348-4E88-8B64-16CBF5A8CAAD}" srcOrd="0" destOrd="0" presId="urn:microsoft.com/office/officeart/2005/8/layout/hProcess10#4"/>
    <dgm:cxn modelId="{56082F7C-D816-4A75-86FD-F10641894963}" type="presParOf" srcId="{A5471A2F-9348-4E88-8B64-16CBF5A8CAAD}" destId="{E42413EE-4671-4126-9110-FFA9219B7DED}" srcOrd="0" destOrd="0" presId="urn:microsoft.com/office/officeart/2005/8/layout/hProcess10#4"/>
    <dgm:cxn modelId="{FBEB7A12-FCDC-4E24-9146-D53AAF980FDA}" type="presParOf" srcId="{A5471A2F-9348-4E88-8B64-16CBF5A8CAAD}" destId="{6664707A-CF33-4A24-9BC0-02D8CE827BEB}" srcOrd="1" destOrd="0" presId="urn:microsoft.com/office/officeart/2005/8/layout/hProcess10#4"/>
    <dgm:cxn modelId="{FD1EF408-7EB6-4631-9561-A5C70AEC17D3}" type="presParOf" srcId="{7F783A63-0A68-40BB-8F53-E3AC01E2EBDB}" destId="{1B2D8B73-53E3-47B1-9D26-2A068D829149}" srcOrd="1" destOrd="0" presId="urn:microsoft.com/office/officeart/2005/8/layout/hProcess10#4"/>
    <dgm:cxn modelId="{A5FE7896-541F-4C92-A379-C29EEA283F6B}" type="presParOf" srcId="{1B2D8B73-53E3-47B1-9D26-2A068D829149}" destId="{108534D2-D451-403A-ACA6-548795105FA8}" srcOrd="0" destOrd="0" presId="urn:microsoft.com/office/officeart/2005/8/layout/hProcess10#4"/>
    <dgm:cxn modelId="{55EB658F-A0DB-421E-BF9F-9BC5F485A697}" type="presParOf" srcId="{7F783A63-0A68-40BB-8F53-E3AC01E2EBDB}" destId="{CDC0E82F-2131-45BD-8C62-9BD54C507055}" srcOrd="2" destOrd="0" presId="urn:microsoft.com/office/officeart/2005/8/layout/hProcess10#4"/>
    <dgm:cxn modelId="{DD50A6F6-3B60-4F65-872B-B66342CED558}" type="presParOf" srcId="{CDC0E82F-2131-45BD-8C62-9BD54C507055}" destId="{CDF06A96-5623-4FC2-AD92-3E6181EF5857}" srcOrd="0" destOrd="0" presId="urn:microsoft.com/office/officeart/2005/8/layout/hProcess10#4"/>
    <dgm:cxn modelId="{88F83798-DFD5-4305-8399-8659B037D034}" type="presParOf" srcId="{CDC0E82F-2131-45BD-8C62-9BD54C507055}" destId="{476E23EE-9682-4B03-B7C5-11C07AFD448D}" srcOrd="1" destOrd="0" presId="urn:microsoft.com/office/officeart/2005/8/layout/hProcess10#4"/>
    <dgm:cxn modelId="{4941A147-3CB6-4995-B11C-12015C05A671}" type="presParOf" srcId="{7F783A63-0A68-40BB-8F53-E3AC01E2EBDB}" destId="{A2655ABA-7053-45B6-8847-3468E8C0E7DE}" srcOrd="3" destOrd="0" presId="urn:microsoft.com/office/officeart/2005/8/layout/hProcess10#4"/>
    <dgm:cxn modelId="{5FB4E252-ED79-481F-A706-72970C0843DB}" type="presParOf" srcId="{A2655ABA-7053-45B6-8847-3468E8C0E7DE}" destId="{8F97D019-80E1-43C6-924A-1A3AA6B96668}" srcOrd="0" destOrd="0" presId="urn:microsoft.com/office/officeart/2005/8/layout/hProcess10#4"/>
    <dgm:cxn modelId="{C4958C1F-D793-4DEB-8245-E878D62FFF83}" type="presParOf" srcId="{7F783A63-0A68-40BB-8F53-E3AC01E2EBDB}" destId="{F3C9C6A8-2F66-4B54-98ED-DBFA6A4026C3}" srcOrd="4" destOrd="0" presId="urn:microsoft.com/office/officeart/2005/8/layout/hProcess10#4"/>
    <dgm:cxn modelId="{94F9B585-4D40-4371-8E55-B6D4AFDAE2FD}" type="presParOf" srcId="{F3C9C6A8-2F66-4B54-98ED-DBFA6A4026C3}" destId="{75412F4D-C329-4C17-A410-97E5D7F9E006}" srcOrd="0" destOrd="0" presId="urn:microsoft.com/office/officeart/2005/8/layout/hProcess10#4"/>
    <dgm:cxn modelId="{F2357EFC-1DC3-4A46-B906-198ED9CD4CA4}" type="presParOf" srcId="{F3C9C6A8-2F66-4B54-98ED-DBFA6A4026C3}" destId="{46404709-DBF8-4D05-877C-8D4B896B6F66}" srcOrd="1" destOrd="0" presId="urn:microsoft.com/office/officeart/2005/8/layout/hProcess10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58EA4-1FDA-4414-83CA-4E7ABF828ACB}">
      <dsp:nvSpPr>
        <dsp:cNvPr id="0" name=""/>
        <dsp:cNvSpPr/>
      </dsp:nvSpPr>
      <dsp:spPr>
        <a:xfrm>
          <a:off x="2394" y="27875"/>
          <a:ext cx="2334294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spc="300" dirty="0" smtClean="0">
              <a:latin typeface="華康中圓體" pitchFamily="49" charset="-120"/>
              <a:ea typeface="華康中圓體" pitchFamily="49" charset="-120"/>
            </a:rPr>
            <a:t>程式語言的選擇</a:t>
          </a:r>
          <a:endParaRPr lang="zh-TW" altLang="en-US" sz="1600" kern="1200" spc="300" dirty="0">
            <a:latin typeface="華康中圓體" pitchFamily="49" charset="-120"/>
            <a:ea typeface="華康中圓體" pitchFamily="49" charset="-120"/>
          </a:endParaRPr>
        </a:p>
      </dsp:txBody>
      <dsp:txXfrm>
        <a:off x="2394" y="27875"/>
        <a:ext cx="2334294" cy="460800"/>
      </dsp:txXfrm>
    </dsp:sp>
    <dsp:sp modelId="{8A8362BC-99B5-4C47-8C05-452865F3DD1E}">
      <dsp:nvSpPr>
        <dsp:cNvPr id="0" name=""/>
        <dsp:cNvSpPr/>
      </dsp:nvSpPr>
      <dsp:spPr>
        <a:xfrm>
          <a:off x="2394" y="488676"/>
          <a:ext cx="2334294" cy="3864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kern="1200" dirty="0" smtClean="0">
              <a:latin typeface="+mj-lt"/>
              <a:ea typeface="華康中圓體" pitchFamily="49" charset="-120"/>
            </a:rPr>
            <a:t>常見的開發語言：</a:t>
          </a:r>
          <a:r>
            <a:rPr lang="en-US" altLang="zh-TW" sz="1500" kern="1200" dirty="0" smtClean="0">
              <a:latin typeface="+mj-lt"/>
              <a:ea typeface="華康中圓體" pitchFamily="49" charset="-120"/>
            </a:rPr>
            <a:t>C/C++</a:t>
          </a:r>
          <a:r>
            <a:rPr lang="zh-TW" altLang="en-US" sz="1500" kern="1200" dirty="0" smtClean="0">
              <a:latin typeface="+mj-lt"/>
              <a:ea typeface="華康中圓體" pitchFamily="49" charset="-120"/>
            </a:rPr>
            <a:t>、</a:t>
          </a:r>
          <a:r>
            <a:rPr lang="en-US" altLang="zh-TW" sz="1500" kern="1200" dirty="0" smtClean="0">
              <a:latin typeface="+mj-lt"/>
              <a:ea typeface="華康中圓體" pitchFamily="49" charset="-120"/>
            </a:rPr>
            <a:t>JAVA</a:t>
          </a:r>
          <a:r>
            <a:rPr lang="zh-TW" altLang="en-US" sz="1500" kern="1200" dirty="0" smtClean="0">
              <a:latin typeface="+mj-lt"/>
              <a:ea typeface="華康中圓體" pitchFamily="49" charset="-120"/>
            </a:rPr>
            <a:t>、</a:t>
          </a:r>
          <a:r>
            <a:rPr lang="en-US" altLang="zh-TW" sz="1500" kern="1200" dirty="0" smtClean="0">
              <a:latin typeface="+mj-lt"/>
              <a:ea typeface="華康中圓體" pitchFamily="49" charset="-120"/>
            </a:rPr>
            <a:t>Visual Basic</a:t>
          </a:r>
          <a:r>
            <a:rPr lang="zh-TW" altLang="en-US" sz="1500" kern="1200" dirty="0" smtClean="0">
              <a:latin typeface="+mj-lt"/>
              <a:ea typeface="華康中圓體" pitchFamily="49" charset="-120"/>
            </a:rPr>
            <a:t>等。</a:t>
          </a:r>
          <a:endParaRPr lang="zh-TW" altLang="en-US" sz="1500" kern="1200" dirty="0">
            <a:latin typeface="+mj-lt"/>
            <a:ea typeface="華康中圓體" pitchFamily="49" charset="-12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kern="1200" dirty="0" smtClean="0">
              <a:latin typeface="+mj-lt"/>
              <a:ea typeface="華康中圓體" pitchFamily="49" charset="-120"/>
            </a:rPr>
            <a:t>整合開發工具</a:t>
          </a:r>
          <a:r>
            <a:rPr lang="en-US" altLang="zh-TW" sz="1500" kern="1200" dirty="0" smtClean="0">
              <a:latin typeface="+mj-lt"/>
              <a:ea typeface="華康中圓體" pitchFamily="49" charset="-120"/>
            </a:rPr>
            <a:t>(Integrated Develop Environment, IDE)</a:t>
          </a:r>
          <a:r>
            <a:rPr lang="zh-TW" altLang="en-US" sz="1500" kern="1200" dirty="0" smtClean="0">
              <a:latin typeface="+mj-lt"/>
              <a:ea typeface="華康中圓體" pitchFamily="49" charset="-120"/>
            </a:rPr>
            <a:t>：將程式的編輯 </a:t>
          </a:r>
          <a:r>
            <a:rPr lang="en-US" altLang="zh-TW" sz="1500" kern="1200" dirty="0" smtClean="0">
              <a:latin typeface="+mj-lt"/>
              <a:ea typeface="華康中圓體" pitchFamily="49" charset="-120"/>
            </a:rPr>
            <a:t>(Edit)</a:t>
          </a:r>
          <a:r>
            <a:rPr lang="zh-TW" altLang="en-US" sz="1500" kern="1200" dirty="0" smtClean="0">
              <a:latin typeface="+mj-lt"/>
              <a:ea typeface="華康中圓體" pitchFamily="49" charset="-120"/>
            </a:rPr>
            <a:t>、編譯</a:t>
          </a:r>
          <a:r>
            <a:rPr lang="en-US" altLang="zh-TW" sz="1500" kern="1200" dirty="0" smtClean="0">
              <a:latin typeface="+mj-lt"/>
              <a:ea typeface="華康中圓體" pitchFamily="49" charset="-120"/>
            </a:rPr>
            <a:t>(Compile)</a:t>
          </a:r>
          <a:r>
            <a:rPr lang="zh-TW" altLang="en-US" sz="1500" kern="1200" dirty="0" smtClean="0">
              <a:latin typeface="+mj-lt"/>
              <a:ea typeface="華康中圓體" pitchFamily="49" charset="-120"/>
            </a:rPr>
            <a:t>、執行</a:t>
          </a:r>
          <a:r>
            <a:rPr lang="en-US" altLang="zh-TW" sz="1500" kern="1200" dirty="0" smtClean="0">
              <a:latin typeface="+mj-lt"/>
              <a:ea typeface="華康中圓體" pitchFamily="49" charset="-120"/>
            </a:rPr>
            <a:t>(Execute)</a:t>
          </a:r>
          <a:r>
            <a:rPr lang="zh-TW" altLang="en-US" sz="1500" kern="1200" dirty="0" smtClean="0">
              <a:latin typeface="+mj-lt"/>
              <a:ea typeface="華康中圓體" pitchFamily="49" charset="-120"/>
            </a:rPr>
            <a:t>、除錯等功能於同一操作環境下，簡化程式開發步驟。如</a:t>
          </a:r>
          <a:r>
            <a:rPr lang="en-US" altLang="zh-TW" sz="1500" kern="1200" dirty="0" smtClean="0">
              <a:latin typeface="+mj-lt"/>
              <a:ea typeface="華康中圓體" pitchFamily="49" charset="-120"/>
            </a:rPr>
            <a:t>Visual C++</a:t>
          </a:r>
          <a:r>
            <a:rPr lang="zh-TW" altLang="en-US" sz="1500" kern="1200" dirty="0" smtClean="0">
              <a:latin typeface="+mj-lt"/>
              <a:ea typeface="華康中圓體" pitchFamily="49" charset="-120"/>
            </a:rPr>
            <a:t>、</a:t>
          </a:r>
          <a:r>
            <a:rPr lang="en-US" altLang="zh-TW" sz="1500" kern="1200" dirty="0" smtClean="0">
              <a:latin typeface="+mj-lt"/>
              <a:ea typeface="華康中圓體" pitchFamily="49" charset="-120"/>
            </a:rPr>
            <a:t>Borland C++ Builder</a:t>
          </a:r>
          <a:r>
            <a:rPr lang="zh-TW" altLang="en-US" sz="1500" kern="1200" dirty="0" smtClean="0">
              <a:latin typeface="+mj-lt"/>
              <a:ea typeface="華康中圓體" pitchFamily="49" charset="-120"/>
            </a:rPr>
            <a:t>等。</a:t>
          </a:r>
          <a:endParaRPr lang="zh-TW" altLang="en-US" sz="1500" kern="1200" dirty="0">
            <a:latin typeface="+mj-lt"/>
            <a:ea typeface="華康中圓體" pitchFamily="49" charset="-12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kern="1200" dirty="0" smtClean="0">
              <a:latin typeface="+mj-lt"/>
              <a:ea typeface="華康中圓體" pitchFamily="49" charset="-120"/>
            </a:rPr>
            <a:t>使用正確的整合開發工具，對遊戲開發進度有幫助。</a:t>
          </a:r>
          <a:endParaRPr lang="zh-TW" altLang="en-US" sz="1500" kern="1200" dirty="0">
            <a:latin typeface="+mj-lt"/>
            <a:ea typeface="華康中圓體" pitchFamily="49" charset="-120"/>
          </a:endParaRPr>
        </a:p>
      </dsp:txBody>
      <dsp:txXfrm>
        <a:off x="2394" y="488676"/>
        <a:ext cx="2334294" cy="3864960"/>
      </dsp:txXfrm>
    </dsp:sp>
    <dsp:sp modelId="{F925F2AD-F249-4110-BED8-AFC3F55184D6}">
      <dsp:nvSpPr>
        <dsp:cNvPr id="0" name=""/>
        <dsp:cNvSpPr/>
      </dsp:nvSpPr>
      <dsp:spPr>
        <a:xfrm>
          <a:off x="2663490" y="27875"/>
          <a:ext cx="2334294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spc="300" dirty="0" smtClean="0">
              <a:latin typeface="華康中圓體" pitchFamily="49" charset="-120"/>
              <a:ea typeface="華康中圓體" pitchFamily="49" charset="-120"/>
            </a:rPr>
            <a:t>執行平台的考量</a:t>
          </a:r>
          <a:endParaRPr lang="zh-TW" altLang="en-US" sz="1600" kern="1200" spc="300" dirty="0">
            <a:latin typeface="華康中圓體" pitchFamily="49" charset="-120"/>
            <a:ea typeface="華康中圓體" pitchFamily="49" charset="-120"/>
          </a:endParaRPr>
        </a:p>
      </dsp:txBody>
      <dsp:txXfrm>
        <a:off x="2663490" y="27875"/>
        <a:ext cx="2334294" cy="460800"/>
      </dsp:txXfrm>
    </dsp:sp>
    <dsp:sp modelId="{278B899B-7B66-4D76-87D5-21BC11A1E541}">
      <dsp:nvSpPr>
        <dsp:cNvPr id="0" name=""/>
        <dsp:cNvSpPr/>
      </dsp:nvSpPr>
      <dsp:spPr>
        <a:xfrm>
          <a:off x="2663490" y="488676"/>
          <a:ext cx="2334294" cy="3864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kern="1200" dirty="0" smtClean="0">
              <a:latin typeface="+mj-lt"/>
              <a:ea typeface="華康中圓體" pitchFamily="49" charset="-120"/>
            </a:rPr>
            <a:t>考慮玩家所使用的平台，如</a:t>
          </a:r>
          <a:r>
            <a:rPr lang="en-US" altLang="zh-TW" sz="1500" kern="1200" dirty="0" smtClean="0">
              <a:latin typeface="+mj-lt"/>
              <a:ea typeface="華康中圓體" pitchFamily="49" charset="-120"/>
            </a:rPr>
            <a:t>Windows</a:t>
          </a:r>
          <a:r>
            <a:rPr lang="zh-TW" altLang="en-US" sz="1500" kern="1200" dirty="0" smtClean="0">
              <a:latin typeface="+mj-lt"/>
              <a:ea typeface="華康中圓體" pitchFamily="49" charset="-120"/>
            </a:rPr>
            <a:t>、</a:t>
          </a:r>
          <a:r>
            <a:rPr lang="en-US" altLang="zh-TW" sz="1500" kern="1200" dirty="0" smtClean="0">
              <a:latin typeface="+mj-lt"/>
              <a:ea typeface="華康中圓體" pitchFamily="49" charset="-120"/>
            </a:rPr>
            <a:t>Linux</a:t>
          </a:r>
          <a:r>
            <a:rPr lang="zh-TW" altLang="en-US" sz="1500" kern="1200" dirty="0" smtClean="0">
              <a:latin typeface="+mj-lt"/>
              <a:ea typeface="華康中圓體" pitchFamily="49" charset="-120"/>
            </a:rPr>
            <a:t>、麥金塔等。目前市場上以</a:t>
          </a:r>
          <a:r>
            <a:rPr lang="en-US" altLang="zh-TW" sz="1500" kern="1200" dirty="0" smtClean="0">
              <a:latin typeface="+mj-lt"/>
              <a:ea typeface="華康中圓體" pitchFamily="49" charset="-120"/>
            </a:rPr>
            <a:t>Windows</a:t>
          </a:r>
          <a:r>
            <a:rPr lang="zh-TW" altLang="en-US" sz="1500" kern="1200" dirty="0" smtClean="0">
              <a:latin typeface="+mj-lt"/>
              <a:ea typeface="華康中圓體" pitchFamily="49" charset="-120"/>
            </a:rPr>
            <a:t>作業平台為主。</a:t>
          </a:r>
          <a:endParaRPr lang="zh-TW" altLang="en-US" sz="1500" kern="1200" dirty="0">
            <a:latin typeface="+mj-lt"/>
            <a:ea typeface="華康中圓體" pitchFamily="49" charset="-12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kern="1200" dirty="0" smtClean="0">
              <a:latin typeface="+mj-lt"/>
              <a:ea typeface="華康中圓體" pitchFamily="49" charset="-120"/>
            </a:rPr>
            <a:t>須考慮所選的程式語言與平台的相容性，例如</a:t>
          </a:r>
          <a:r>
            <a:rPr lang="en-US" altLang="zh-TW" sz="1500" kern="1200" dirty="0" smtClean="0">
              <a:latin typeface="+mj-lt"/>
              <a:ea typeface="華康中圓體" pitchFamily="49" charset="-120"/>
            </a:rPr>
            <a:t>Visual Basic</a:t>
          </a:r>
          <a:r>
            <a:rPr lang="zh-TW" altLang="en-US" sz="1500" kern="1200" dirty="0" smtClean="0">
              <a:latin typeface="+mj-lt"/>
              <a:ea typeface="華康中圓體" pitchFamily="49" charset="-120"/>
            </a:rPr>
            <a:t>只能在</a:t>
          </a:r>
          <a:r>
            <a:rPr lang="en-US" altLang="zh-TW" sz="1500" kern="1200" dirty="0" smtClean="0">
              <a:latin typeface="+mj-lt"/>
              <a:ea typeface="華康中圓體" pitchFamily="49" charset="-120"/>
            </a:rPr>
            <a:t>Window</a:t>
          </a:r>
          <a:r>
            <a:rPr lang="zh-TW" altLang="en-US" sz="1500" kern="1200" dirty="0" smtClean="0">
              <a:latin typeface="+mj-lt"/>
              <a:ea typeface="華康中圓體" pitchFamily="49" charset="-120"/>
            </a:rPr>
            <a:t>作業系統上執行。</a:t>
          </a:r>
          <a:endParaRPr lang="zh-TW" altLang="en-US" sz="1500" kern="1200" dirty="0">
            <a:latin typeface="+mj-lt"/>
            <a:ea typeface="華康中圓體" pitchFamily="49" charset="-120"/>
          </a:endParaRPr>
        </a:p>
      </dsp:txBody>
      <dsp:txXfrm>
        <a:off x="2663490" y="488676"/>
        <a:ext cx="2334294" cy="3864960"/>
      </dsp:txXfrm>
    </dsp:sp>
    <dsp:sp modelId="{529129A0-E800-42C5-8C4C-A1BD63C3032A}">
      <dsp:nvSpPr>
        <dsp:cNvPr id="0" name=""/>
        <dsp:cNvSpPr/>
      </dsp:nvSpPr>
      <dsp:spPr>
        <a:xfrm>
          <a:off x="5324586" y="27875"/>
          <a:ext cx="2334294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華康中圓體" pitchFamily="49" charset="-120"/>
              <a:ea typeface="華康中圓體" pitchFamily="49" charset="-120"/>
            </a:rPr>
            <a:t>遊戲工具函式庫的功用</a:t>
          </a:r>
          <a:endParaRPr lang="zh-TW" altLang="en-US" sz="1600" kern="1200" dirty="0">
            <a:latin typeface="華康中圓體" pitchFamily="49" charset="-120"/>
            <a:ea typeface="華康中圓體" pitchFamily="49" charset="-120"/>
          </a:endParaRPr>
        </a:p>
      </dsp:txBody>
      <dsp:txXfrm>
        <a:off x="5324586" y="27875"/>
        <a:ext cx="2334294" cy="460800"/>
      </dsp:txXfrm>
    </dsp:sp>
    <dsp:sp modelId="{B1A81B44-A90B-4A52-AD3A-B65173F7F289}">
      <dsp:nvSpPr>
        <dsp:cNvPr id="0" name=""/>
        <dsp:cNvSpPr/>
      </dsp:nvSpPr>
      <dsp:spPr>
        <a:xfrm>
          <a:off x="5324586" y="488676"/>
          <a:ext cx="2334294" cy="3864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kern="1200" dirty="0" smtClean="0">
              <a:latin typeface="+mj-lt"/>
              <a:ea typeface="華康中圓體" pitchFamily="49" charset="-120"/>
            </a:rPr>
            <a:t>使用工具函式庫的主要目的為使用者能輕易地開發一套遊戲。如</a:t>
          </a:r>
          <a:r>
            <a:rPr lang="en-US" altLang="zh-TW" sz="1500" kern="1200" dirty="0" smtClean="0">
              <a:latin typeface="+mj-lt"/>
              <a:ea typeface="華康中圓體" pitchFamily="49" charset="-120"/>
            </a:rPr>
            <a:t>OpenGL</a:t>
          </a:r>
          <a:r>
            <a:rPr lang="zh-TW" altLang="en-US" sz="1500" kern="1200" dirty="0" smtClean="0">
              <a:latin typeface="+mj-lt"/>
              <a:ea typeface="華康中圓體" pitchFamily="49" charset="-120"/>
            </a:rPr>
            <a:t>、</a:t>
          </a:r>
          <a:r>
            <a:rPr lang="en-US" altLang="zh-TW" sz="1500" kern="1200" dirty="0" smtClean="0">
              <a:latin typeface="+mj-lt"/>
              <a:ea typeface="華康中圓體" pitchFamily="49" charset="-120"/>
            </a:rPr>
            <a:t>DirectX</a:t>
          </a:r>
          <a:r>
            <a:rPr lang="zh-TW" altLang="en-US" sz="1500" kern="1200" dirty="0" smtClean="0">
              <a:latin typeface="+mj-lt"/>
              <a:ea typeface="華康中圓體" pitchFamily="49" charset="-120"/>
            </a:rPr>
            <a:t>。</a:t>
          </a:r>
          <a:endParaRPr lang="zh-TW" altLang="en-US" sz="1500" kern="1200" dirty="0">
            <a:latin typeface="+mj-lt"/>
            <a:ea typeface="華康中圓體" pitchFamily="49" charset="-12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kern="1200" dirty="0" smtClean="0">
              <a:latin typeface="+mj-lt"/>
              <a:ea typeface="華康中圓體" pitchFamily="49" charset="-120"/>
            </a:rPr>
            <a:t>成像標準函式庫在製作遊戲時所佔的地位。如圖</a:t>
          </a:r>
          <a:endParaRPr lang="zh-TW" altLang="en-US" sz="1500" kern="1200" dirty="0">
            <a:latin typeface="+mj-lt"/>
            <a:ea typeface="華康中圓體" pitchFamily="49" charset="-120"/>
          </a:endParaRPr>
        </a:p>
      </dsp:txBody>
      <dsp:txXfrm>
        <a:off x="5324586" y="488676"/>
        <a:ext cx="2334294" cy="3864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#2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#3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0#4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FA5C9-5209-47DF-9EEB-53E23E860ABB}" type="datetimeFigureOut">
              <a:rPr lang="zh-TW" altLang="en-US" smtClean="0"/>
              <a:pPr/>
              <a:t>2018/1/29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721A8-10B5-4E8B-93A0-4C833B5EE6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7627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BE279-752B-49EA-8DDC-3A800ADFE34A}" type="datetimeFigureOut">
              <a:rPr lang="zh-TW" altLang="en-US" smtClean="0"/>
              <a:pPr/>
              <a:t>2018/1/29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04897-8401-432A-B022-927F701075C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0204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04897-8401-432A-B022-927F701075C3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音樂 是由多種聲音所組成的 如各種樂器 人聲等等 而音樂的輸入與輸出不可避免的 會因處理的過程產生延遲 而低延遲音 就是盡可能的降低這類的影響</a:t>
            </a:r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1CDD23-D032-4C33-8262-BABFA2C1B428}" type="slidenum">
              <a:rPr lang="zh-TW" altLang="en-US" smtClean="0"/>
              <a:pPr/>
              <a:t>64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b="1" smtClean="0"/>
              <a:t>多人多工</a:t>
            </a:r>
            <a:r>
              <a:rPr lang="zh-TW" altLang="en-US" smtClean="0"/>
              <a:t>：指</a:t>
            </a:r>
            <a:r>
              <a:rPr lang="en-US" altLang="zh-TW" smtClean="0"/>
              <a:t>『</a:t>
            </a:r>
            <a:r>
              <a:rPr lang="zh-TW" altLang="en-US" smtClean="0"/>
              <a:t>同一時間</a:t>
            </a:r>
            <a:r>
              <a:rPr lang="en-US" altLang="zh-TW" smtClean="0"/>
              <a:t>』</a:t>
            </a:r>
            <a:r>
              <a:rPr lang="zh-TW" altLang="en-US" smtClean="0"/>
              <a:t>允許</a:t>
            </a:r>
            <a:r>
              <a:rPr lang="en-US" altLang="zh-TW" smtClean="0"/>
              <a:t>『</a:t>
            </a:r>
            <a:r>
              <a:rPr lang="zh-TW" altLang="en-US" smtClean="0"/>
              <a:t>多人</a:t>
            </a:r>
            <a:r>
              <a:rPr lang="en-US" altLang="zh-TW" smtClean="0"/>
              <a:t>』</a:t>
            </a:r>
            <a:r>
              <a:rPr lang="zh-TW" altLang="en-US" smtClean="0"/>
              <a:t>同時可執行多項工作（即程式），例網路作業系統</a:t>
            </a:r>
            <a:r>
              <a:rPr lang="en-US" altLang="zh-TW" smtClean="0"/>
              <a:t>(NOS)</a:t>
            </a:r>
            <a:r>
              <a:rPr lang="zh-TW" altLang="en-US" smtClean="0"/>
              <a:t>。 如：</a:t>
            </a:r>
            <a:r>
              <a:rPr lang="en-US" altLang="zh-TW" smtClean="0"/>
              <a:t>UNIX</a:t>
            </a:r>
            <a:r>
              <a:rPr lang="zh-TW" altLang="en-US" smtClean="0"/>
              <a:t>、</a:t>
            </a:r>
            <a:r>
              <a:rPr lang="en-US" altLang="zh-TW" smtClean="0"/>
              <a:t>Windows NT </a:t>
            </a:r>
            <a:r>
              <a:rPr lang="zh-TW" altLang="en-US" smtClean="0"/>
              <a:t>、</a:t>
            </a:r>
            <a:r>
              <a:rPr lang="en-US" altLang="zh-TW" smtClean="0"/>
              <a:t>LINUX</a:t>
            </a:r>
            <a:r>
              <a:rPr lang="zh-TW" altLang="en-US" smtClean="0"/>
              <a:t>、</a:t>
            </a:r>
            <a:r>
              <a:rPr lang="en-US" altLang="zh-TW" smtClean="0"/>
              <a:t>NOVELL/NETWARE</a:t>
            </a:r>
            <a:r>
              <a:rPr lang="zh-TW" altLang="en-US" smtClean="0"/>
              <a:t>等</a:t>
            </a:r>
            <a:endParaRPr lang="en-US" altLang="zh-TW" smtClean="0"/>
          </a:p>
          <a:p>
            <a:r>
              <a:rPr lang="zh-TW" altLang="en-US" smtClean="0"/>
              <a:t>單人多工作業系統是指電腦在同一時間內只能有一個使用者</a:t>
            </a:r>
            <a:r>
              <a:rPr lang="en-US" altLang="zh-TW" smtClean="0"/>
              <a:t>, </a:t>
            </a:r>
            <a:r>
              <a:rPr lang="zh-TW" altLang="en-US" smtClean="0"/>
              <a:t>但能同時執行多項工作的作業系統</a:t>
            </a:r>
            <a:r>
              <a:rPr lang="en-US" altLang="zh-TW" smtClean="0"/>
              <a:t>, </a:t>
            </a:r>
            <a:r>
              <a:rPr lang="zh-TW" altLang="en-US" smtClean="0"/>
              <a:t>如 </a:t>
            </a:r>
            <a:r>
              <a:rPr lang="en-US" altLang="zh-TW" smtClean="0"/>
              <a:t>Windows 3.1 </a:t>
            </a:r>
            <a:r>
              <a:rPr lang="zh-TW" altLang="en-US" smtClean="0"/>
              <a:t>、 </a:t>
            </a:r>
            <a:r>
              <a:rPr lang="en-US" altLang="zh-TW" smtClean="0"/>
              <a:t>Windows 95 </a:t>
            </a:r>
            <a:r>
              <a:rPr lang="zh-TW" altLang="en-US" smtClean="0"/>
              <a:t>、 </a:t>
            </a:r>
            <a:r>
              <a:rPr lang="en-US" altLang="zh-TW" smtClean="0"/>
              <a:t>Windows 98 </a:t>
            </a:r>
            <a:r>
              <a:rPr lang="zh-TW" altLang="en-US" smtClean="0"/>
              <a:t>、 </a:t>
            </a:r>
            <a:r>
              <a:rPr lang="en-US" altLang="zh-TW" smtClean="0"/>
              <a:t>OS2</a:t>
            </a:r>
            <a:r>
              <a:rPr lang="zh-TW" altLang="en-US" smtClean="0"/>
              <a:t>。</a:t>
            </a:r>
          </a:p>
        </p:txBody>
      </p:sp>
      <p:sp>
        <p:nvSpPr>
          <p:cNvPr id="563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6A71B4-3F05-45A7-A367-00F10CEF573C}" type="slidenum">
              <a:rPr lang="zh-TW" altLang="en-US" smtClean="0"/>
              <a:pPr/>
              <a:t>65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90FED3-65A1-49F7-B9F0-3EB116DA5395}" type="slidenum">
              <a:rPr lang="zh-TW" altLang="en-US" smtClean="0"/>
              <a:pPr/>
              <a:t>76</a:t>
            </a:fld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454400" y="6308725"/>
            <a:ext cx="2133600" cy="24447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6B8962ED-669A-4DF8-9C31-CFAF9C0ED897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4800600"/>
            <a:ext cx="6156325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3363" y="5105400"/>
            <a:ext cx="6172200" cy="1143000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177800" indent="0" algn="l">
              <a:defRPr>
                <a:latin typeface="+mj-lt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132EC8-7F98-4AA8-9778-B848F1491D2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177800" indent="0" algn="l"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0" y="1611313"/>
            <a:ext cx="4019550" cy="4713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05350" y="1611313"/>
            <a:ext cx="4019550" cy="4713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C6B4E-CF54-4DFE-B956-F937FDEBAA6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4F44EB-405C-4D5B-9333-E9D8517115BB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9" name="日期版面配置區 8"/>
          <p:cNvSpPr>
            <a:spLocks noGrp="1"/>
          </p:cNvSpPr>
          <p:nvPr>
            <p:ph type="dt" sz="half" idx="12"/>
          </p:nvPr>
        </p:nvSpPr>
        <p:spPr>
          <a:xfrm>
            <a:off x="293688" y="6477000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>
            <a:lvl1pPr marL="177800" indent="0" algn="l"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177800" indent="0" algn="l"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289D65-D40F-4DAA-96BA-61184C6DAD5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4745E1-31F1-45DA-9D91-0BB33B28EBD8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>
            <a:lvl1pPr marL="177800" indent="0" algn="l"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52D49485-9446-472C-9C5A-AF8EEB4C1F6F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>
            <a:lvl1pPr marL="177800" indent="0" algn="l">
              <a:defRPr>
                <a:latin typeface="+mj-lt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>
            <a:lvl1pPr marL="177800" indent="0" algn="l"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533400" y="1611313"/>
            <a:ext cx="8191500" cy="4713287"/>
          </a:xfrm>
        </p:spPr>
        <p:txBody>
          <a:bodyPr/>
          <a:lstStyle/>
          <a:p>
            <a:r>
              <a:rPr lang="zh-TW" altLang="en-US" dirty="0" smtClean="0"/>
              <a:t>按一下圖示以新增表格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4191000" y="647700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3D2A38C1-B5E4-4D1D-A42F-7E89C3F2B40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1" name="Object 87"/>
          <p:cNvGraphicFramePr>
            <a:graphicFrameLocks noChangeAspect="1"/>
          </p:cNvGraphicFramePr>
          <p:nvPr/>
        </p:nvGraphicFramePr>
        <p:xfrm>
          <a:off x="0" y="0"/>
          <a:ext cx="9144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Image" r:id="rId11" imgW="13003175" imgH="2577778" progId="">
                  <p:embed/>
                </p:oleObj>
              </mc:Choice>
              <mc:Fallback>
                <p:oleObj name="Image" r:id="rId11" imgW="13003175" imgH="2577778" progId="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22945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611313"/>
            <a:ext cx="8191500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47700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  <a:ea typeface="新細明體" charset="-120"/>
              </a:defRPr>
            </a:lvl1pPr>
          </a:lstStyle>
          <a:p>
            <a:fld id="{69EFAA50-23C7-417D-A59D-04335A712FE6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-32" y="609600"/>
            <a:ext cx="6400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74625"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  <p:pic>
        <p:nvPicPr>
          <p:cNvPr id="1108" name="Picture 84" descr="p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9000" y="190500"/>
            <a:ext cx="1450975" cy="2095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8" r:id="rId7"/>
    <p:sldLayoutId id="2147483660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lang="en-US" altLang="zh-TW" sz="3600" b="1" kern="0" dirty="0" smtClean="0">
          <a:ln>
            <a:solidFill>
              <a:schemeClr val="bg1"/>
            </a:solidFill>
          </a:ln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華康中圓體" pitchFamily="49" charset="-120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hyperlink" Target="http://www.gamebase.com.tw/forum/30006/topic/82190894/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azyhill.com/hung/java/pacman/pacman.htm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Relationship Id="rId6" Type="http://schemas.openxmlformats.org/officeDocument/2006/relationships/hyperlink" Target="http://www.crazyhill.com/hung/java/crashball/crash.htm" TargetMode="External"/><Relationship Id="rId5" Type="http://schemas.openxmlformats.org/officeDocument/2006/relationships/hyperlink" Target="http://www.yinsha.com/java/karl/index5.html" TargetMode="External"/><Relationship Id="rId4" Type="http://schemas.openxmlformats.org/officeDocument/2006/relationships/hyperlink" Target="http://www.crazyhill.com/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://www.joyes.com/" TargetMode="Externa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razyhill.com/hung/game/box.html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crazyhill.com/" TargetMode="External"/><Relationship Id="rId2" Type="http://schemas.openxmlformats.org/officeDocument/2006/relationships/tags" Target="../tags/tag39.xml"/><Relationship Id="rId1" Type="http://schemas.openxmlformats.org/officeDocument/2006/relationships/vmlDrawing" Target="../drawings/vmlDrawing3.vml"/><Relationship Id="rId6" Type="http://schemas.openxmlformats.org/officeDocument/2006/relationships/hyperlink" Target="http://www.crazyhill.com/hung/other_game/billion.html" TargetMode="External"/><Relationship Id="rId11" Type="http://schemas.openxmlformats.org/officeDocument/2006/relationships/image" Target="../media/image26.wmf"/><Relationship Id="rId5" Type="http://schemas.openxmlformats.org/officeDocument/2006/relationships/hyperlink" Target="http://games.lynms.edu.hk/jump.php?sid=1912&amp;url=http://games.lynms.edu.hk/games/splatman.swf" TargetMode="External"/><Relationship Id="rId10" Type="http://schemas.openxmlformats.org/officeDocument/2006/relationships/oleObject" Target="../embeddings/oleObject3.bin"/><Relationship Id="rId4" Type="http://schemas.openxmlformats.org/officeDocument/2006/relationships/hyperlink" Target="http://www8.agame.com/games/flash/k/kawaii_doll/kawaii_doll_girls.swf" TargetMode="External"/><Relationship Id="rId9" Type="http://schemas.openxmlformats.org/officeDocument/2006/relationships/hyperlink" Target="http://www.crazyhill.com/hung/game/electricbar.html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w.knowledge.yahoo.com/question/question?qid=1405122218391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57620" y="2057400"/>
            <a:ext cx="5286380" cy="101441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zh-TW" altLang="en-US" sz="5000" b="0" kern="1200" spc="3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華康新特黑體" pitchFamily="49" charset="-120"/>
                <a:ea typeface="華康新特黑體" pitchFamily="49" charset="-120"/>
                <a:cs typeface="+mn-cs"/>
              </a:rPr>
              <a:t>動畫與遊戲設計</a:t>
            </a:r>
            <a:endParaRPr lang="en-US" altLang="zh-TW" sz="5000" b="0" kern="1200" spc="300" dirty="0">
              <a:ln w="11430"/>
              <a:solidFill>
                <a:schemeClr val="tx1">
                  <a:lumMod val="95000"/>
                  <a:lumOff val="5000"/>
                </a:schemeClr>
              </a:solidFill>
              <a:latin typeface="華康新特黑體" pitchFamily="49" charset="-120"/>
              <a:ea typeface="華康新特黑體" pitchFamily="49" charset="-120"/>
              <a:cs typeface="+mn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343400" y="3732258"/>
            <a:ext cx="458631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900" spc="-150" dirty="0" smtClean="0">
                <a:latin typeface="華康粗黑體" pitchFamily="49" charset="-120"/>
                <a:ea typeface="華康粗黑體" pitchFamily="49" charset="-120"/>
              </a:rPr>
              <a:t>遊戲開發工具</a:t>
            </a:r>
          </a:p>
        </p:txBody>
      </p:sp>
      <p:sp>
        <p:nvSpPr>
          <p:cNvPr id="6" name="等腰三角形 5"/>
          <p:cNvSpPr/>
          <p:nvPr/>
        </p:nvSpPr>
        <p:spPr>
          <a:xfrm rot="5400000">
            <a:off x="4117555" y="3917534"/>
            <a:ext cx="237376" cy="214314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zh-TW" altLang="en-US" sz="2400" dirty="0" smtClean="0">
                <a:latin typeface="Times New Roman" pitchFamily="18" charset="0"/>
                <a:ea typeface="華康中圓體" pitchFamily="49" charset="-120"/>
              </a:rPr>
              <a:t>語言特性</a:t>
            </a:r>
            <a:endParaRPr lang="en-US" altLang="zh-TW" sz="2400" dirty="0" smtClean="0">
              <a:latin typeface="Times New Roman" pitchFamily="18" charset="0"/>
              <a:ea typeface="華康中圓體" pitchFamily="49" charset="-120"/>
            </a:endParaRPr>
          </a:p>
          <a:p>
            <a:pPr marL="742950" lvl="1" indent="-285750" eaLnBrk="1" hangingPunct="1"/>
            <a:r>
              <a:rPr lang="en-US" altLang="zh-TW" sz="2100" dirty="0" smtClean="0">
                <a:latin typeface="+mj-lt"/>
                <a:ea typeface="華康中圓體" pitchFamily="49" charset="-120"/>
              </a:rPr>
              <a:t>C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語言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: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「指標」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(Pointer)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功能可讓程式設計人員直接處理記憶體的資料，也可達到動態規劃功能。例如記憶體的配置管理、動態函式執行。</a:t>
            </a:r>
            <a:endParaRPr lang="en-US" altLang="zh-TW" sz="2100" dirty="0" smtClean="0">
              <a:latin typeface="Times New Roman" pitchFamily="18" charset="0"/>
              <a:ea typeface="華康中圓體" pitchFamily="49" charset="-120"/>
            </a:endParaRPr>
          </a:p>
          <a:p>
            <a:pPr marL="742950" lvl="1" indent="-285750" eaLnBrk="1" hangingPunct="1"/>
            <a:r>
              <a:rPr lang="en-US" altLang="zh-TW" sz="2100" dirty="0" smtClean="0">
                <a:latin typeface="+mj-lt"/>
                <a:ea typeface="華康中圓體" pitchFamily="49" charset="-120"/>
              </a:rPr>
              <a:t>C++: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以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C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為基礎，改進輸出輸入上容易錯誤的方法，保留指標功能與既有語法，並導入物件導向觀念。目前大型遊戲許多都是以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C++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開發。</a:t>
            </a:r>
            <a:endParaRPr lang="en-US" altLang="zh-TW" sz="2100" dirty="0" smtClean="0">
              <a:latin typeface="Times New Roman" pitchFamily="18" charset="0"/>
              <a:ea typeface="華康中圓體" pitchFamily="49" charset="-120"/>
            </a:endParaRPr>
          </a:p>
          <a:p>
            <a:pPr marL="742950" lvl="1" indent="-285750" eaLnBrk="1" hangingPunct="1"/>
            <a:endParaRPr lang="en-US" altLang="zh-TW" sz="2100" dirty="0" smtClean="0">
              <a:latin typeface="Times New Roman" pitchFamily="18" charset="0"/>
              <a:ea typeface="華康中圓體" pitchFamily="49" charset="-120"/>
            </a:endParaRPr>
          </a:p>
          <a:p>
            <a:pPr eaLnBrk="1" hangingPunct="1"/>
            <a:endParaRPr lang="en-US" altLang="zh-TW" sz="2100" dirty="0" smtClean="0">
              <a:latin typeface="Times New Roman" pitchFamily="18" charset="0"/>
              <a:ea typeface="華康中圓體" pitchFamily="49" charset="-120"/>
            </a:endParaRPr>
          </a:p>
        </p:txBody>
      </p:sp>
      <p:sp>
        <p:nvSpPr>
          <p:cNvPr id="2253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華康中圓體(P)" pitchFamily="34" charset="-120"/>
                <a:cs typeface="Times New Roman" pitchFamily="18" charset="0"/>
              </a:rPr>
              <a:t>C/C++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程式語言</a:t>
            </a:r>
            <a:endParaRPr lang="zh-TW" altLang="en-US" dirty="0" smtClean="0">
              <a:ea typeface="華康中圓體(P)" pitchFamily="34" charset="-120"/>
              <a:cs typeface="Times New Roman" pitchFamily="18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891088" y="4365625"/>
            <a:ext cx="3713162" cy="2201863"/>
            <a:chOff x="3061" y="2750"/>
            <a:chExt cx="2339" cy="1387"/>
          </a:xfrm>
        </p:grpSpPr>
        <p:pic>
          <p:nvPicPr>
            <p:cNvPr id="22534" name="Picture 3" descr="C:\Documents and Settings\allen2374\桌面\藝術家用圖\藝術家用圖\簡報元件\圓形\circle14-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61" y="2750"/>
              <a:ext cx="2313" cy="1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群組 19"/>
            <p:cNvGrpSpPr>
              <a:grpSpLocks/>
            </p:cNvGrpSpPr>
            <p:nvPr/>
          </p:nvGrpSpPr>
          <p:grpSpPr bwMode="auto">
            <a:xfrm>
              <a:off x="3285" y="3195"/>
              <a:ext cx="855" cy="675"/>
              <a:chOff x="3643306" y="2714620"/>
              <a:chExt cx="1785950" cy="1785950"/>
            </a:xfrm>
          </p:grpSpPr>
          <p:sp>
            <p:nvSpPr>
              <p:cNvPr id="5" name="橢圓 4"/>
              <p:cNvSpPr/>
              <p:nvPr/>
            </p:nvSpPr>
            <p:spPr>
              <a:xfrm>
                <a:off x="3643306" y="2714620"/>
                <a:ext cx="1785950" cy="1785948"/>
              </a:xfrm>
              <a:prstGeom prst="ellipse">
                <a:avLst/>
              </a:prstGeom>
              <a:solidFill>
                <a:schemeClr val="bg1">
                  <a:alpha val="1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pic>
            <p:nvPicPr>
              <p:cNvPr id="22543" name="Picture 8" descr="C:\Documents and Settings\user\桌面\簡報元件\圓形\23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16344" y="2900358"/>
                <a:ext cx="1428760" cy="1428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2536" name="文字方塊 6"/>
            <p:cNvSpPr txBox="1">
              <a:spLocks noChangeArrowheads="1"/>
            </p:cNvSpPr>
            <p:nvPr/>
          </p:nvSpPr>
          <p:spPr bwMode="auto">
            <a:xfrm>
              <a:off x="3465" y="3420"/>
              <a:ext cx="51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TW" b="1" dirty="0">
                  <a:latin typeface="+mj-lt"/>
                  <a:ea typeface="華康中圓體" pitchFamily="49" charset="-120"/>
                </a:rPr>
                <a:t>C</a:t>
              </a:r>
              <a:r>
                <a:rPr lang="zh-TW" altLang="en-US" b="1" dirty="0">
                  <a:latin typeface="Times New Roman" pitchFamily="18" charset="0"/>
                  <a:ea typeface="華康中圓體" pitchFamily="49" charset="-120"/>
                </a:rPr>
                <a:t>語言</a:t>
              </a:r>
            </a:p>
          </p:txBody>
        </p:sp>
        <p:grpSp>
          <p:nvGrpSpPr>
            <p:cNvPr id="4" name="群組 19"/>
            <p:cNvGrpSpPr>
              <a:grpSpLocks/>
            </p:cNvGrpSpPr>
            <p:nvPr/>
          </p:nvGrpSpPr>
          <p:grpSpPr bwMode="auto">
            <a:xfrm>
              <a:off x="4230" y="3060"/>
              <a:ext cx="1170" cy="855"/>
              <a:chOff x="3643306" y="2714620"/>
              <a:chExt cx="1785950" cy="1785950"/>
            </a:xfrm>
          </p:grpSpPr>
          <p:sp>
            <p:nvSpPr>
              <p:cNvPr id="9" name="橢圓 8"/>
              <p:cNvSpPr/>
              <p:nvPr/>
            </p:nvSpPr>
            <p:spPr>
              <a:xfrm>
                <a:off x="3643306" y="2714620"/>
                <a:ext cx="1785950" cy="1785950"/>
              </a:xfrm>
              <a:prstGeom prst="ellipse">
                <a:avLst/>
              </a:prstGeom>
              <a:solidFill>
                <a:schemeClr val="bg1">
                  <a:alpha val="1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pic>
            <p:nvPicPr>
              <p:cNvPr id="22541" name="Picture 8" descr="C:\Documents and Settings\user\桌面\簡報元件\圓形\23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16344" y="2900358"/>
                <a:ext cx="1428760" cy="1428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2538" name="文字方塊 10"/>
            <p:cNvSpPr txBox="1">
              <a:spLocks noChangeArrowheads="1"/>
            </p:cNvSpPr>
            <p:nvPr/>
          </p:nvSpPr>
          <p:spPr bwMode="auto">
            <a:xfrm>
              <a:off x="4410" y="3285"/>
              <a:ext cx="72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b="1">
                  <a:latin typeface="Times New Roman" pitchFamily="18" charset="0"/>
                  <a:ea typeface="華康中圓體" pitchFamily="49" charset="-120"/>
                </a:rPr>
                <a:t>物件導向概念</a:t>
              </a:r>
            </a:p>
          </p:txBody>
        </p:sp>
        <p:sp>
          <p:nvSpPr>
            <p:cNvPr id="22539" name="文字方塊 14"/>
            <p:cNvSpPr txBox="1">
              <a:spLocks noChangeArrowheads="1"/>
            </p:cNvSpPr>
            <p:nvPr/>
          </p:nvSpPr>
          <p:spPr bwMode="auto">
            <a:xfrm>
              <a:off x="3825" y="2925"/>
              <a:ext cx="68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TW" b="1" dirty="0">
                  <a:latin typeface="+mj-lt"/>
                  <a:ea typeface="華康中圓體" pitchFamily="49" charset="-120"/>
                </a:rPr>
                <a:t>C++</a:t>
              </a:r>
              <a:r>
                <a:rPr lang="zh-TW" altLang="en-US" b="1" dirty="0">
                  <a:latin typeface="Times New Roman" pitchFamily="18" charset="0"/>
                  <a:ea typeface="華康中圓體" pitchFamily="49" charset="-120"/>
                </a:rPr>
                <a:t>語言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華康中圓體(P)" pitchFamily="34" charset="-120"/>
                <a:cs typeface="Times New Roman" pitchFamily="18" charset="0"/>
              </a:rPr>
              <a:t>C/C++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程式語言</a:t>
            </a:r>
            <a:endParaRPr lang="zh-TW" altLang="en-US" dirty="0" smtClean="0">
              <a:ea typeface="華康中圓體(P)" pitchFamily="34" charset="-120"/>
              <a:cs typeface="Times New Roman" pitchFamily="18" charset="0"/>
            </a:endParaRPr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zh-TW" altLang="en-US" sz="2400" dirty="0" smtClean="0">
                <a:latin typeface="Times New Roman" pitchFamily="18" charset="0"/>
                <a:ea typeface="華康中圓體" pitchFamily="49" charset="-120"/>
              </a:rPr>
              <a:t>語言特性</a:t>
            </a:r>
          </a:p>
          <a:p>
            <a:pPr marL="742950" lvl="1" indent="-285750" eaLnBrk="1" hangingPunct="1"/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動態函式庫：</a:t>
            </a:r>
            <a:b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</a:b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附檔名：通常為 </a:t>
            </a:r>
            <a:r>
              <a:rPr lang="en-US" altLang="zh-TW" sz="2100" dirty="0" err="1" smtClean="0">
                <a:latin typeface="+mj-lt"/>
                <a:ea typeface="華康中圓體" pitchFamily="49" charset="-120"/>
              </a:rPr>
              <a:t>libxxx.so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 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的類型；</a:t>
            </a:r>
            <a:b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</a:b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編譯行為：編譯時執行檔中僅具有指向動態函式庫所在的指標而已，並不包含函式庫的內容，所以檔案會比較小。</a:t>
            </a:r>
            <a:b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</a:b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獨立執行的狀態：不能被獨立執行，程式讀取函式庫時，函式庫</a:t>
            </a:r>
            <a:r>
              <a:rPr lang="en-US" altLang="zh-TW" sz="2100" dirty="0" smtClean="0">
                <a:latin typeface="Times New Roman" pitchFamily="18" charset="0"/>
                <a:ea typeface="華康中圓體" pitchFamily="49" charset="-120"/>
              </a:rPr>
              <a:t>『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必須要存在</a:t>
            </a:r>
            <a:r>
              <a:rPr lang="en-US" altLang="zh-TW" sz="2100" dirty="0" smtClean="0">
                <a:latin typeface="Times New Roman" pitchFamily="18" charset="0"/>
                <a:ea typeface="華康中圓體" pitchFamily="49" charset="-120"/>
              </a:rPr>
              <a:t>』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，且函式庫的</a:t>
            </a:r>
            <a:r>
              <a:rPr lang="en-US" altLang="zh-TW" sz="2100" dirty="0" smtClean="0">
                <a:latin typeface="Times New Roman" pitchFamily="18" charset="0"/>
                <a:ea typeface="華康中圓體" pitchFamily="49" charset="-120"/>
              </a:rPr>
              <a:t>『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所在目錄也不能改變</a:t>
            </a:r>
            <a:r>
              <a:rPr lang="en-US" altLang="zh-TW" sz="2100" dirty="0" smtClean="0">
                <a:latin typeface="Times New Roman" pitchFamily="18" charset="0"/>
                <a:ea typeface="華康中圓體" pitchFamily="49" charset="-120"/>
              </a:rPr>
              <a:t>』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。</a:t>
            </a:r>
            <a:b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</a:b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升級難易度：函式庫升級後，執行檔不需要進行重新編譯，故目前的 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Linux distribution 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比較傾向使用動態函式庫。</a:t>
            </a:r>
            <a:b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</a:br>
            <a:endParaRPr lang="en-US" altLang="zh-TW" sz="2100" dirty="0" smtClean="0">
              <a:latin typeface="Times New Roman" pitchFamily="18" charset="0"/>
              <a:ea typeface="華康中圓體" pitchFamily="49" charset="-12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華康中圓體(P)" pitchFamily="34" charset="-120"/>
                <a:cs typeface="Times New Roman" pitchFamily="18" charset="0"/>
              </a:rPr>
              <a:t>C/C++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程式語言</a:t>
            </a:r>
            <a:endParaRPr lang="zh-TW" altLang="en-US" dirty="0" smtClean="0">
              <a:ea typeface="華康中圓體(P)" pitchFamily="34" charset="-120"/>
              <a:cs typeface="Times New Roman" pitchFamily="18" charset="0"/>
            </a:endParaRPr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zh-TW" altLang="en-US" sz="2400" dirty="0" smtClean="0">
                <a:latin typeface="Times New Roman" pitchFamily="18" charset="0"/>
                <a:ea typeface="華康中圓體" pitchFamily="49" charset="-120"/>
              </a:rPr>
              <a:t>語言特性</a:t>
            </a:r>
          </a:p>
          <a:p>
            <a:pPr marL="742950" lvl="1" indent="-285750" eaLnBrk="1" hangingPunct="1"/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物件導向將現實生活中的人、事、物在程式中具體的以物件來表達，這使得程式能處理更複雜的行為模式。</a:t>
            </a:r>
            <a:endParaRPr lang="en-US" altLang="zh-TW" sz="2100" dirty="0" smtClean="0">
              <a:latin typeface="Times New Roman" pitchFamily="18" charset="0"/>
              <a:ea typeface="華康中圓體" pitchFamily="49" charset="-120"/>
            </a:endParaRPr>
          </a:p>
          <a:p>
            <a:pPr marL="742950" lvl="1" indent="-285750" eaLnBrk="1" hangingPunct="1"/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由於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C/C++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在執行時直接載入記憶體，不須經過中間的轉換動作，所以在速度上會有優良的表現，不過往往會搭配組合語言來撰寫，尤其在處理低階圖像繪圖。</a:t>
            </a:r>
            <a:endParaRPr lang="en-US" altLang="zh-TW" sz="2100" dirty="0" smtClean="0">
              <a:latin typeface="Times New Roman" pitchFamily="18" charset="0"/>
              <a:ea typeface="華康中圓體" pitchFamily="49" charset="-120"/>
            </a:endParaRPr>
          </a:p>
          <a:p>
            <a:pPr eaLnBrk="1" hangingPunct="1"/>
            <a:endParaRPr lang="en-US" altLang="zh-TW" sz="2100" dirty="0" smtClean="0">
              <a:latin typeface="Times New Roman" pitchFamily="18" charset="0"/>
              <a:ea typeface="華康中圓體" pitchFamily="49" charset="-12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zh-TW" altLang="en-US" sz="2400" dirty="0" smtClean="0">
                <a:latin typeface="Times New Roman" pitchFamily="18" charset="0"/>
                <a:ea typeface="華康中圓體" pitchFamily="49" charset="-120"/>
              </a:rPr>
              <a:t>開發環境介紹</a:t>
            </a:r>
            <a:endParaRPr lang="en-US" altLang="zh-TW" sz="2400" dirty="0" smtClean="0">
              <a:latin typeface="Times New Roman" pitchFamily="18" charset="0"/>
              <a:ea typeface="華康中圓體" pitchFamily="49" charset="-120"/>
            </a:endParaRPr>
          </a:p>
          <a:p>
            <a:pPr marL="742950" lvl="1" indent="-285750" eaLnBrk="1" hangingPunct="1"/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商業軟體：微軟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Visual C++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、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Borland </a:t>
            </a:r>
            <a:r>
              <a:rPr lang="zh-TW" altLang="en-US" sz="2100" dirty="0" smtClean="0">
                <a:latin typeface="+mj-lt"/>
                <a:ea typeface="華康中圓體" pitchFamily="49" charset="-120"/>
              </a:rPr>
              <a:t>的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C++ Builder</a:t>
            </a:r>
          </a:p>
          <a:p>
            <a:pPr marL="742950" lvl="1" indent="-285750" eaLnBrk="1" hangingPunct="1"/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非商業軟體：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Dec C++</a:t>
            </a:r>
            <a:r>
              <a:rPr lang="zh-TW" altLang="en-US" sz="2100" dirty="0" smtClean="0">
                <a:latin typeface="+mj-lt"/>
                <a:ea typeface="華康中圓體" pitchFamily="49" charset="-120"/>
              </a:rPr>
              <a:t> 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、</a:t>
            </a:r>
            <a:r>
              <a:rPr lang="en-US" altLang="zh-TW" sz="2100" dirty="0" err="1" smtClean="0">
                <a:latin typeface="+mj-lt"/>
                <a:ea typeface="華康中圓體" pitchFamily="49" charset="-120"/>
              </a:rPr>
              <a:t>Kdevelop</a:t>
            </a:r>
            <a:endParaRPr lang="en-US" altLang="zh-TW" sz="2100" dirty="0" smtClean="0">
              <a:latin typeface="+mj-lt"/>
              <a:ea typeface="華康中圓體" pitchFamily="49" charset="-120"/>
            </a:endParaRPr>
          </a:p>
          <a:p>
            <a:pPr marL="742950" lvl="1" indent="-285750" eaLnBrk="1" hangingPunct="1"/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通常商業軟體提供的功能較多，使用上更方便，對程式的測試與除錯功能也更完備。</a:t>
            </a:r>
            <a:endParaRPr lang="en-US" altLang="zh-TW" sz="2100" dirty="0" smtClean="0">
              <a:latin typeface="Times New Roman" pitchFamily="18" charset="0"/>
              <a:ea typeface="華康中圓體" pitchFamily="49" charset="-120"/>
            </a:endParaRPr>
          </a:p>
          <a:p>
            <a:pPr marL="742950" lvl="1" indent="-285750" eaLnBrk="1" hangingPunct="1"/>
            <a:r>
              <a:rPr lang="en-US" altLang="zh-TW" sz="2100" dirty="0" smtClean="0">
                <a:latin typeface="+mj-lt"/>
                <a:ea typeface="華康中圓體" pitchFamily="49" charset="-120"/>
              </a:rPr>
              <a:t>C++ Builder</a:t>
            </a:r>
            <a:r>
              <a:rPr lang="zh-TW" altLang="en-US" sz="2100" dirty="0" smtClean="0">
                <a:latin typeface="+mj-lt"/>
                <a:ea typeface="華康中圓體" pitchFamily="49" charset="-120"/>
              </a:rPr>
              <a:t> 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執行速度較快，但使用時的複雜度較高，由於它包裝了更多預設元件，使用上較為方便，所以使用速度上略差於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Visual C++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，目前常用來作為一些遊戲設計時的輔助，例如設計地圖編輯器等。</a:t>
            </a:r>
            <a:endParaRPr lang="en-US" altLang="zh-TW" sz="2100" dirty="0" smtClean="0">
              <a:latin typeface="Times New Roman" pitchFamily="18" charset="0"/>
              <a:ea typeface="華康中圓體" pitchFamily="49" charset="-12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華康中圓體(P)" pitchFamily="34" charset="-120"/>
                <a:cs typeface="Times New Roman" pitchFamily="18" charset="0"/>
              </a:rPr>
              <a:t>C/C++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程式語言</a:t>
            </a:r>
            <a:endParaRPr lang="zh-TW" altLang="en-US" dirty="0" smtClean="0">
              <a:ea typeface="華康中圓體(P)" pitchFamily="34" charset="-12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zh-TW" altLang="en-US" sz="2400" dirty="0" smtClean="0">
                <a:latin typeface="Times New Roman" pitchFamily="18" charset="0"/>
                <a:ea typeface="華康中圓體" pitchFamily="49" charset="-120"/>
              </a:rPr>
              <a:t>開發環境介紹</a:t>
            </a:r>
            <a:endParaRPr lang="en-US" altLang="zh-TW" sz="2400" dirty="0" smtClean="0">
              <a:latin typeface="Times New Roman" pitchFamily="18" charset="0"/>
              <a:ea typeface="華康中圓體" pitchFamily="49" charset="-120"/>
            </a:endParaRPr>
          </a:p>
          <a:p>
            <a:pPr marL="742950" lvl="1" indent="-285750" eaLnBrk="1" hangingPunct="1"/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地圖編輯器</a:t>
            </a:r>
            <a:r>
              <a:rPr lang="en-US" altLang="zh-TW" sz="2100" dirty="0" smtClean="0">
                <a:latin typeface="Times New Roman" pitchFamily="18" charset="0"/>
                <a:ea typeface="華康中圓體" pitchFamily="49" charset="-120"/>
              </a:rPr>
              <a:t>: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玩家可以自己快速簡易的製造出這遊戲引擎可以使用的場景，及設置地形、在任何位置放置建築，玩家可以將山改成河流或增添島嶼等。例如魔獸爭霸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2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就有提供地圖編輯器功能。</a:t>
            </a:r>
            <a:endParaRPr lang="en-US" altLang="zh-TW" sz="2100" dirty="0" smtClean="0">
              <a:latin typeface="Times New Roman" pitchFamily="18" charset="0"/>
              <a:ea typeface="華康中圓體" pitchFamily="49" charset="-120"/>
            </a:endParaRPr>
          </a:p>
          <a:p>
            <a:pPr marL="742950" lvl="1" indent="-285750" eaLnBrk="1" hangingPunct="1"/>
            <a:endParaRPr lang="en-US" altLang="zh-TW" sz="2100" dirty="0" smtClean="0">
              <a:latin typeface="Times New Roman" pitchFamily="18" charset="0"/>
              <a:ea typeface="華康中圓體" pitchFamily="49" charset="-12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華康中圓體(P)" pitchFamily="34" charset="-120"/>
                <a:cs typeface="Times New Roman" pitchFamily="18" charset="0"/>
              </a:rPr>
              <a:t>C/C++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程式語言</a:t>
            </a:r>
            <a:endParaRPr lang="zh-TW" altLang="en-US" dirty="0" smtClean="0">
              <a:ea typeface="華康中圓體(P)" pitchFamily="34" charset="-12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zh-TW" altLang="en-US" sz="2400" smtClean="0">
                <a:latin typeface="Times New Roman" pitchFamily="18" charset="0"/>
                <a:ea typeface="華康中圓體" pitchFamily="49" charset="-120"/>
              </a:rPr>
              <a:t>開發環境介紹</a:t>
            </a:r>
            <a:endParaRPr lang="en-US" altLang="zh-TW" sz="2400" smtClean="0">
              <a:latin typeface="Times New Roman" pitchFamily="18" charset="0"/>
              <a:ea typeface="華康中圓體" pitchFamily="49" charset="-120"/>
            </a:endParaRPr>
          </a:p>
          <a:p>
            <a:pPr marL="742950" lvl="1" indent="-285750" eaLnBrk="1" hangingPunct="1"/>
            <a:r>
              <a:rPr lang="zh-TW" altLang="en-US" sz="2100" smtClean="0">
                <a:latin typeface="Times New Roman" pitchFamily="18" charset="0"/>
                <a:ea typeface="華康中圓體" pitchFamily="49" charset="-120"/>
              </a:rPr>
              <a:t>地圖編輯器製作畫面</a:t>
            </a:r>
            <a:r>
              <a:rPr lang="en-US" altLang="zh-TW" sz="2100" smtClean="0">
                <a:latin typeface="Times New Roman" pitchFamily="18" charset="0"/>
                <a:ea typeface="華康中圓體" pitchFamily="49" charset="-120"/>
              </a:rPr>
              <a:t>:</a:t>
            </a:r>
          </a:p>
          <a:p>
            <a:pPr marL="742950" lvl="1" indent="-285750" eaLnBrk="1" hangingPunct="1"/>
            <a:endParaRPr lang="en-US" altLang="zh-TW" sz="2100" smtClean="0">
              <a:latin typeface="Times New Roman" pitchFamily="18" charset="0"/>
              <a:ea typeface="華康中圓體" pitchFamily="49" charset="-120"/>
            </a:endParaRPr>
          </a:p>
        </p:txBody>
      </p:sp>
      <p:pic>
        <p:nvPicPr>
          <p:cNvPr id="27653" name="圖片 4" descr="1197529701_88055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492896"/>
            <a:ext cx="4892675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文字方塊 6"/>
          <p:cNvSpPr txBox="1">
            <a:spLocks noChangeArrowheads="1"/>
          </p:cNvSpPr>
          <p:nvPr/>
        </p:nvSpPr>
        <p:spPr bwMode="auto">
          <a:xfrm>
            <a:off x="1907704" y="6021288"/>
            <a:ext cx="52694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dirty="0">
                <a:latin typeface="Times New Roman" pitchFamily="18" charset="0"/>
                <a:ea typeface="華康中圓體" pitchFamily="49" charset="-120"/>
              </a:rPr>
              <a:t>圖片來源：</a:t>
            </a:r>
            <a:r>
              <a:rPr lang="en-US" altLang="zh-TW" dirty="0">
                <a:latin typeface="Times New Roman" pitchFamily="18" charset="0"/>
                <a:ea typeface="華康中圓體" pitchFamily="49" charset="-120"/>
              </a:rPr>
              <a:t> </a:t>
            </a:r>
            <a:r>
              <a:rPr lang="en-US" altLang="zh-TW" dirty="0">
                <a:latin typeface="+mj-lt"/>
                <a:ea typeface="華康中圓體" pitchFamily="49" charset="-120"/>
              </a:rPr>
              <a:t>http://www.twbbs.net.tw/2219857.html</a:t>
            </a:r>
            <a:endParaRPr lang="zh-TW" altLang="en-US" dirty="0">
              <a:latin typeface="+mj-lt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華康中圓體(P)" pitchFamily="34" charset="-120"/>
                <a:cs typeface="Times New Roman" pitchFamily="18" charset="0"/>
              </a:rPr>
              <a:t>C/C++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程式語言</a:t>
            </a:r>
            <a:endParaRPr lang="zh-TW" altLang="en-US" dirty="0" smtClean="0">
              <a:ea typeface="華康中圓體(P)" pitchFamily="34" charset="-12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內容版面配置區 2"/>
          <p:cNvSpPr>
            <a:spLocks noGrp="1"/>
          </p:cNvSpPr>
          <p:nvPr>
            <p:ph idx="1"/>
          </p:nvPr>
        </p:nvSpPr>
        <p:spPr>
          <a:xfrm>
            <a:off x="949325" y="1714500"/>
            <a:ext cx="7661275" cy="4114800"/>
          </a:xfrm>
        </p:spPr>
        <p:txBody>
          <a:bodyPr/>
          <a:lstStyle/>
          <a:p>
            <a:pPr marL="447675" lvl="1" indent="-447675" eaLnBrk="1" hangingPunct="1">
              <a:buClr>
                <a:schemeClr val="accent1"/>
              </a:buClr>
              <a:buSzPct val="70000"/>
              <a:buFont typeface="Wingdings" pitchFamily="2" charset="2"/>
              <a:buChar char="Ø"/>
              <a:defRPr/>
            </a:pPr>
            <a:r>
              <a:rPr lang="zh-TW" altLang="en-US" sz="2400" dirty="0" smtClean="0">
                <a:latin typeface="華康中圓體" pitchFamily="49" charset="-120"/>
                <a:ea typeface="華康中圓體" pitchFamily="49" charset="-120"/>
                <a:cs typeface="+mn-cs"/>
              </a:rPr>
              <a:t>開發環境介紹</a:t>
            </a:r>
            <a:r>
              <a:rPr lang="en-US" altLang="zh-TW" sz="2400" dirty="0" smtClean="0">
                <a:latin typeface="+mj-lt"/>
                <a:ea typeface="華康中圓體" pitchFamily="49" charset="-120"/>
                <a:cs typeface="+mn-cs"/>
              </a:rPr>
              <a:t>-Dev C++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開發環境</a:t>
            </a:r>
            <a:endParaRPr lang="en-US" altLang="zh-TW" sz="2100" dirty="0" smtClean="0">
              <a:latin typeface="Times New Roman" pitchFamily="18" charset="0"/>
              <a:ea typeface="華康中圓體" pitchFamily="49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sz="2400" dirty="0" smtClean="0">
              <a:latin typeface="Times New Roman" pitchFamily="18" charset="0"/>
              <a:ea typeface="華康中圓體" pitchFamily="49" charset="-120"/>
            </a:endParaRP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5688632" cy="413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華康中圓體(P)" pitchFamily="34" charset="-120"/>
                <a:cs typeface="Times New Roman" pitchFamily="18" charset="0"/>
              </a:rPr>
              <a:t>C/C++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程式語言</a:t>
            </a:r>
            <a:endParaRPr lang="zh-TW" altLang="en-US" dirty="0" smtClean="0">
              <a:ea typeface="華康中圓體(P)" pitchFamily="34" charset="-12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zh-TW" sz="2400" dirty="0" smtClean="0">
                <a:latin typeface="+mj-lt"/>
                <a:ea typeface="華康中圓體" pitchFamily="49" charset="-120"/>
              </a:rPr>
              <a:t>Visual C++</a:t>
            </a:r>
            <a:r>
              <a:rPr lang="zh-TW" altLang="en-US" sz="2400" dirty="0" smtClean="0">
                <a:latin typeface="華康中圓體" pitchFamily="49" charset="-120"/>
                <a:ea typeface="華康中圓體" pitchFamily="49" charset="-120"/>
              </a:rPr>
              <a:t>與遊戲設計</a:t>
            </a:r>
            <a:endParaRPr lang="en-US" altLang="zh-TW" sz="2400" dirty="0" smtClean="0">
              <a:latin typeface="華康中圓體" pitchFamily="49" charset="-120"/>
              <a:ea typeface="華康中圓體" pitchFamily="49" charset="-120"/>
            </a:endParaRPr>
          </a:p>
          <a:p>
            <a:pPr marL="742950" lvl="1" indent="-285750" eaLnBrk="1" hangingPunct="1"/>
            <a:r>
              <a:rPr lang="zh-TW" altLang="en-US" sz="2100" dirty="0" smtClean="0">
                <a:latin typeface="華康中圓體" pitchFamily="49" charset="-120"/>
                <a:ea typeface="華康中圓體" pitchFamily="49" charset="-120"/>
              </a:rPr>
              <a:t>目前一般大型商業遊戲軟體的開發模式，大多採用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Visual C++</a:t>
            </a:r>
            <a:r>
              <a:rPr lang="en-US" altLang="zh-TW" sz="2100" dirty="0" smtClean="0"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sz="2100" dirty="0" smtClean="0">
                <a:latin typeface="華康中圓體" pitchFamily="49" charset="-120"/>
                <a:ea typeface="華康中圓體" pitchFamily="49" charset="-120"/>
              </a:rPr>
              <a:t>簡稱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VC++</a:t>
            </a:r>
            <a:r>
              <a:rPr lang="en-US" altLang="zh-TW" sz="2100" dirty="0" smtClean="0"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zh-TW" altLang="en-US" sz="2100" dirty="0" smtClean="0">
                <a:latin typeface="華康中圓體" pitchFamily="49" charset="-120"/>
                <a:ea typeface="華康中圓體" pitchFamily="49" charset="-120"/>
              </a:rPr>
              <a:t>程式開發工具搭配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Windows API</a:t>
            </a:r>
            <a:r>
              <a:rPr lang="zh-TW" altLang="en-US" sz="2100" dirty="0" smtClean="0">
                <a:latin typeface="華康中圓體" pitchFamily="49" charset="-120"/>
                <a:ea typeface="華康中圓體" pitchFamily="49" charset="-120"/>
              </a:rPr>
              <a:t>程式架構來撰寫，以提升遊戲程式執行時的效能。</a:t>
            </a:r>
            <a:endParaRPr lang="en-US" altLang="zh-TW" sz="2100" dirty="0" smtClean="0">
              <a:latin typeface="華康中圓體" pitchFamily="49" charset="-120"/>
              <a:ea typeface="華康中圓體" pitchFamily="49" charset="-120"/>
            </a:endParaRPr>
          </a:p>
          <a:p>
            <a:pPr marL="742950" lvl="1" indent="-285750" eaLnBrk="1" hangingPunct="1"/>
            <a:r>
              <a:rPr lang="en-US" altLang="zh-TW" sz="2100" dirty="0" smtClean="0">
                <a:latin typeface="+mj-lt"/>
                <a:ea typeface="華康中圓體" pitchFamily="49" charset="-120"/>
              </a:rPr>
              <a:t>VC++</a:t>
            </a:r>
            <a:r>
              <a:rPr lang="zh-TW" altLang="en-US" sz="2100" dirty="0" smtClean="0">
                <a:latin typeface="華康中圓體" pitchFamily="49" charset="-120"/>
                <a:ea typeface="華康中圓體" pitchFamily="49" charset="-120"/>
              </a:rPr>
              <a:t>是微軟開發的一套適用於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C/C++</a:t>
            </a:r>
            <a:r>
              <a:rPr lang="zh-TW" altLang="en-US" sz="2100" dirty="0" smtClean="0">
                <a:latin typeface="華康中圓體" pitchFamily="49" charset="-120"/>
                <a:ea typeface="華康中圓體" pitchFamily="49" charset="-120"/>
              </a:rPr>
              <a:t>語法的程式開發工具</a:t>
            </a:r>
            <a:endParaRPr lang="en-US" altLang="zh-TW" sz="2100" dirty="0" smtClean="0">
              <a:latin typeface="華康中圓體" pitchFamily="49" charset="-120"/>
              <a:ea typeface="華康中圓體" pitchFamily="49" charset="-120"/>
            </a:endParaRPr>
          </a:p>
          <a:p>
            <a:pPr eaLnBrk="1" hangingPunct="1"/>
            <a:endParaRPr lang="en-US" altLang="zh-TW" sz="21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華康中圓體(P)" pitchFamily="34" charset="-120"/>
                <a:cs typeface="Times New Roman" pitchFamily="18" charset="0"/>
              </a:rPr>
              <a:t>C/C++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程式語言</a:t>
            </a:r>
            <a:endParaRPr lang="zh-TW" altLang="en-US" dirty="0" smtClean="0">
              <a:ea typeface="華康中圓體(P)" pitchFamily="34" charset="-12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內容版面配置區 2"/>
          <p:cNvSpPr>
            <a:spLocks noGrp="1"/>
          </p:cNvSpPr>
          <p:nvPr>
            <p:ph idx="1"/>
          </p:nvPr>
        </p:nvSpPr>
        <p:spPr>
          <a:xfrm>
            <a:off x="971550" y="1989138"/>
            <a:ext cx="766127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zh-TW" sz="2400" dirty="0" smtClean="0">
                <a:latin typeface="+mj-lt"/>
                <a:ea typeface="華康中圓體" pitchFamily="49" charset="-120"/>
              </a:rPr>
              <a:t>Visual</a:t>
            </a:r>
            <a:r>
              <a:rPr lang="en-US" altLang="zh-TW" sz="2400" dirty="0" smtClean="0"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C++</a:t>
            </a:r>
            <a:r>
              <a:rPr lang="zh-TW" altLang="en-US" sz="2400" dirty="0" smtClean="0">
                <a:latin typeface="華康中圓體" pitchFamily="49" charset="-120"/>
                <a:ea typeface="華康中圓體" pitchFamily="49" charset="-120"/>
              </a:rPr>
              <a:t>與遊戲設計</a:t>
            </a:r>
            <a:endParaRPr lang="en-US" altLang="zh-TW" sz="2400" dirty="0" smtClean="0">
              <a:latin typeface="華康中圓體" pitchFamily="49" charset="-120"/>
              <a:ea typeface="華康中圓體" pitchFamily="49" charset="-120"/>
            </a:endParaRPr>
          </a:p>
          <a:p>
            <a:pPr marL="742950" lvl="1" indent="-285750" eaLnBrk="1" hangingPunct="1"/>
            <a:r>
              <a:rPr lang="zh-TW" altLang="en-US" sz="2100" dirty="0" smtClean="0">
                <a:latin typeface="華康中圓體" pitchFamily="49" charset="-120"/>
                <a:ea typeface="華康中圓體" pitchFamily="49" charset="-120"/>
              </a:rPr>
              <a:t>在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VC++</a:t>
            </a:r>
            <a:r>
              <a:rPr lang="zh-TW" altLang="en-US" sz="2100" dirty="0" smtClean="0">
                <a:latin typeface="華康中圓體" pitchFamily="49" charset="-120"/>
                <a:ea typeface="華康中圓體" pitchFamily="49" charset="-120"/>
              </a:rPr>
              <a:t>開發環境中，對撰寫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Windows</a:t>
            </a:r>
            <a:r>
              <a:rPr lang="zh-TW" altLang="en-US" sz="2100" dirty="0" smtClean="0">
                <a:latin typeface="華康中圓體" pitchFamily="49" charset="-120"/>
                <a:ea typeface="華康中圓體" pitchFamily="49" charset="-120"/>
              </a:rPr>
              <a:t>作業系統平台的視窗程式有兩種不同的程式架構</a:t>
            </a:r>
            <a:r>
              <a:rPr lang="en-US" altLang="zh-TW" sz="2100" dirty="0" smtClean="0">
                <a:latin typeface="華康中圓體" pitchFamily="49" charset="-120"/>
                <a:ea typeface="華康中圓體" pitchFamily="49" charset="-120"/>
              </a:rPr>
              <a:t>:</a:t>
            </a:r>
          </a:p>
          <a:p>
            <a:pPr marL="1143000" lvl="2" indent="-228600" eaLnBrk="1" hangingPunct="1">
              <a:buFont typeface="Wingdings" pitchFamily="2" charset="2"/>
              <a:buChar char="ü"/>
            </a:pPr>
            <a:r>
              <a:rPr lang="en-US" altLang="zh-TW" sz="1900" dirty="0" smtClean="0">
                <a:solidFill>
                  <a:srgbClr val="1761D9"/>
                </a:solidFill>
                <a:latin typeface="+mj-lt"/>
                <a:ea typeface="華康中圓體" pitchFamily="49" charset="-120"/>
              </a:rPr>
              <a:t>MFC(Microsoft Foundation Class Library):</a:t>
            </a:r>
            <a:r>
              <a:rPr lang="zh-TW" altLang="en-US" sz="1900" dirty="0" smtClean="0">
                <a:latin typeface="華康中圓體" pitchFamily="49" charset="-120"/>
                <a:ea typeface="華康中圓體" pitchFamily="49" charset="-120"/>
              </a:rPr>
              <a:t>一個龐大的類別函式庫，提供完整開發視窗程式所需的物件類別與函式，常用於設計一般的應用軟體程式。</a:t>
            </a:r>
            <a:endParaRPr lang="en-US" altLang="zh-TW" sz="1900" dirty="0" smtClean="0">
              <a:latin typeface="華康中圓體" pitchFamily="49" charset="-120"/>
              <a:ea typeface="華康中圓體" pitchFamily="49" charset="-120"/>
            </a:endParaRPr>
          </a:p>
          <a:p>
            <a:pPr marL="1143000" lvl="2" indent="-228600" eaLnBrk="1" hangingPunct="1">
              <a:buFont typeface="Wingdings" pitchFamily="2" charset="2"/>
              <a:buChar char="ü"/>
            </a:pPr>
            <a:r>
              <a:rPr lang="en-US" altLang="zh-TW" sz="1900" dirty="0" smtClean="0">
                <a:solidFill>
                  <a:srgbClr val="1761D9"/>
                </a:solidFill>
                <a:latin typeface="+mj-lt"/>
                <a:ea typeface="華康中圓體" pitchFamily="49" charset="-120"/>
              </a:rPr>
              <a:t>Window API( Application Program Interface)</a:t>
            </a:r>
            <a:r>
              <a:rPr lang="zh-TW" altLang="en-US" sz="1900" dirty="0" smtClean="0">
                <a:solidFill>
                  <a:srgbClr val="1761D9"/>
                </a:solidFill>
                <a:latin typeface="華康中圓體" pitchFamily="49" charset="-120"/>
                <a:ea typeface="華康中圓體" pitchFamily="49" charset="-120"/>
              </a:rPr>
              <a:t>架構</a:t>
            </a:r>
            <a:r>
              <a:rPr lang="en-US" altLang="zh-TW" sz="1900" dirty="0" smtClean="0">
                <a:solidFill>
                  <a:srgbClr val="1761D9"/>
                </a:solidFill>
                <a:latin typeface="華康中圓體" pitchFamily="49" charset="-120"/>
                <a:ea typeface="華康中圓體" pitchFamily="49" charset="-120"/>
              </a:rPr>
              <a:t>:</a:t>
            </a:r>
            <a:r>
              <a:rPr lang="zh-TW" altLang="en-US" sz="1900" dirty="0" smtClean="0">
                <a:latin typeface="華康中圓體" pitchFamily="49" charset="-120"/>
                <a:ea typeface="華康中圓體" pitchFamily="49" charset="-120"/>
              </a:rPr>
              <a:t>是</a:t>
            </a:r>
            <a:r>
              <a:rPr lang="en-US" altLang="zh-TW" sz="1900" dirty="0" smtClean="0">
                <a:latin typeface="+mj-lt"/>
                <a:ea typeface="華康中圓體" pitchFamily="49" charset="-120"/>
              </a:rPr>
              <a:t>Windows</a:t>
            </a:r>
            <a:r>
              <a:rPr lang="zh-TW" altLang="en-US" sz="1900" dirty="0" smtClean="0">
                <a:latin typeface="華康中圓體" pitchFamily="49" charset="-120"/>
                <a:ea typeface="華康中圓體" pitchFamily="49" charset="-120"/>
              </a:rPr>
              <a:t>作業系統所提供的動態連結函式庫</a:t>
            </a:r>
            <a:r>
              <a:rPr lang="en-US" altLang="zh-TW" sz="1900" dirty="0" smtClean="0"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sz="1900" dirty="0" smtClean="0">
                <a:latin typeface="華康中圓體" pitchFamily="49" charset="-120"/>
                <a:ea typeface="華康中圓體" pitchFamily="49" charset="-120"/>
              </a:rPr>
              <a:t>通常以</a:t>
            </a:r>
            <a:r>
              <a:rPr lang="en-US" altLang="zh-TW" sz="1900" dirty="0" smtClean="0">
                <a:latin typeface="+mj-lt"/>
                <a:ea typeface="華康中圓體" pitchFamily="49" charset="-120"/>
              </a:rPr>
              <a:t>.DLL</a:t>
            </a:r>
            <a:r>
              <a:rPr lang="zh-TW" altLang="en-US" sz="1900" dirty="0" smtClean="0">
                <a:latin typeface="華康中圓體" pitchFamily="49" charset="-120"/>
                <a:ea typeface="華康中圓體" pitchFamily="49" charset="-120"/>
              </a:rPr>
              <a:t>的檔案型態存在於</a:t>
            </a:r>
            <a:r>
              <a:rPr lang="en-US" altLang="zh-TW" sz="1900" dirty="0" smtClean="0">
                <a:latin typeface="+mj-lt"/>
                <a:ea typeface="華康中圓體" pitchFamily="49" charset="-120"/>
              </a:rPr>
              <a:t>Windows</a:t>
            </a:r>
            <a:r>
              <a:rPr lang="zh-TW" altLang="en-US" sz="1900" dirty="0" smtClean="0">
                <a:latin typeface="華康中圓體" pitchFamily="49" charset="-120"/>
                <a:ea typeface="華康中圓體" pitchFamily="49" charset="-120"/>
              </a:rPr>
              <a:t>系統中</a:t>
            </a:r>
            <a:r>
              <a:rPr lang="en-US" altLang="zh-TW" sz="1900" dirty="0" smtClean="0"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zh-TW" altLang="en-US" sz="1900" dirty="0" smtClean="0">
                <a:latin typeface="華康中圓體" pitchFamily="49" charset="-120"/>
                <a:ea typeface="華康中圓體" pitchFamily="49" charset="-120"/>
              </a:rPr>
              <a:t>，</a:t>
            </a:r>
            <a:r>
              <a:rPr lang="en-US" altLang="zh-TW" sz="1900" dirty="0" smtClean="0">
                <a:latin typeface="+mj-lt"/>
                <a:ea typeface="華康中圓體" pitchFamily="49" charset="-120"/>
              </a:rPr>
              <a:t>Windows API</a:t>
            </a:r>
            <a:r>
              <a:rPr lang="zh-TW" altLang="en-US" sz="1900" dirty="0" smtClean="0">
                <a:latin typeface="華康中圓體" pitchFamily="49" charset="-120"/>
                <a:ea typeface="華康中圓體" pitchFamily="49" charset="-120"/>
              </a:rPr>
              <a:t>包含了</a:t>
            </a:r>
            <a:r>
              <a:rPr lang="en-US" altLang="zh-TW" sz="1900" dirty="0" smtClean="0">
                <a:latin typeface="+mj-lt"/>
                <a:ea typeface="華康中圓體" pitchFamily="49" charset="-120"/>
              </a:rPr>
              <a:t>Windows </a:t>
            </a:r>
            <a:r>
              <a:rPr lang="zh-TW" altLang="en-US" sz="1900" dirty="0" smtClean="0">
                <a:latin typeface="華康中圓體" pitchFamily="49" charset="-120"/>
                <a:ea typeface="華康中圓體" pitchFamily="49" charset="-120"/>
              </a:rPr>
              <a:t>核心及所有應用程式所需要的功能。其用在設計遊戲程式上相當簡單且具有較優異的執行功能</a:t>
            </a:r>
          </a:p>
          <a:p>
            <a:pPr eaLnBrk="1" hangingPunct="1"/>
            <a:endParaRPr lang="en-US" altLang="zh-TW" sz="19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華康中圓體(P)" pitchFamily="34" charset="-120"/>
                <a:cs typeface="Times New Roman" pitchFamily="18" charset="0"/>
              </a:rPr>
              <a:t>C/C++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程式語言</a:t>
            </a:r>
            <a:endParaRPr lang="zh-TW" altLang="en-US" dirty="0" smtClean="0">
              <a:ea typeface="華康中圓體(P)" pitchFamily="34" charset="-12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內容版面配置區 2"/>
          <p:cNvSpPr>
            <a:spLocks noGrp="1"/>
          </p:cNvSpPr>
          <p:nvPr>
            <p:ph idx="4294967295"/>
          </p:nvPr>
        </p:nvSpPr>
        <p:spPr>
          <a:xfrm>
            <a:off x="971550" y="1989138"/>
            <a:ext cx="766127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zh-TW" sz="2400" dirty="0" smtClean="0">
                <a:latin typeface="+mj-lt"/>
                <a:ea typeface="華康中圓體" pitchFamily="49" charset="-120"/>
              </a:rPr>
              <a:t>Visual C++</a:t>
            </a:r>
            <a:r>
              <a:rPr lang="zh-TW" altLang="en-US" sz="2400" dirty="0" smtClean="0">
                <a:latin typeface="華康中圓體" pitchFamily="49" charset="-120"/>
                <a:ea typeface="華康中圓體" pitchFamily="49" charset="-120"/>
              </a:rPr>
              <a:t>與遊戲設計</a:t>
            </a:r>
            <a:endParaRPr lang="en-US" altLang="zh-TW" sz="2400" dirty="0" smtClean="0">
              <a:latin typeface="華康中圓體" pitchFamily="49" charset="-120"/>
              <a:ea typeface="華康中圓體" pitchFamily="49" charset="-120"/>
            </a:endParaRPr>
          </a:p>
          <a:p>
            <a:pPr marL="742950" lvl="1" indent="-285750" eaLnBrk="1" hangingPunct="1"/>
            <a:r>
              <a:rPr lang="zh-TW" altLang="en-US" sz="2000" dirty="0" smtClean="0">
                <a:latin typeface="華康中圓體" pitchFamily="49" charset="-120"/>
                <a:ea typeface="華康中圓體" pitchFamily="49" charset="-120"/>
              </a:rPr>
              <a:t>在</a:t>
            </a:r>
            <a:r>
              <a:rPr lang="en-US" altLang="zh-TW" sz="2000" dirty="0" smtClean="0">
                <a:latin typeface="+mj-lt"/>
                <a:ea typeface="華康中圓體" pitchFamily="49" charset="-120"/>
              </a:rPr>
              <a:t>VC++</a:t>
            </a:r>
            <a:r>
              <a:rPr lang="zh-TW" altLang="en-US" sz="2000" dirty="0" smtClean="0">
                <a:latin typeface="華康中圓體" pitchFamily="49" charset="-120"/>
                <a:ea typeface="華康中圓體" pitchFamily="49" charset="-120"/>
              </a:rPr>
              <a:t>的開發環境下，只要在專案中設定好所要連結的函式庫並引用正確的標頭檔，就可容易的使用。</a:t>
            </a:r>
            <a:endParaRPr lang="en-US" altLang="zh-TW" sz="2000" dirty="0" smtClean="0">
              <a:latin typeface="華康中圓體" pitchFamily="49" charset="-120"/>
              <a:ea typeface="華康中圓體" pitchFamily="49" charset="-120"/>
            </a:endParaRPr>
          </a:p>
          <a:p>
            <a:pPr marL="742950" lvl="1" indent="-285750" eaLnBrk="1" hangingPunct="1"/>
            <a:r>
              <a:rPr lang="en-US" altLang="zh-TW" sz="2000" dirty="0" smtClean="0">
                <a:latin typeface="+mj-lt"/>
                <a:ea typeface="華康中圓體" pitchFamily="49" charset="-120"/>
              </a:rPr>
              <a:t>C++</a:t>
            </a:r>
            <a:r>
              <a:rPr lang="zh-TW" altLang="en-US" sz="2000" dirty="0" smtClean="0">
                <a:ea typeface="華康中圓體" pitchFamily="49" charset="-120"/>
              </a:rPr>
              <a:t>遊戲</a:t>
            </a:r>
            <a:endParaRPr lang="en-US" altLang="zh-TW" sz="2000" dirty="0" smtClean="0">
              <a:ea typeface="華康中圓體" pitchFamily="49" charset="-120"/>
            </a:endParaRPr>
          </a:p>
          <a:p>
            <a:pPr marL="1147763" lvl="2" indent="-285750" eaLnBrk="1" hangingPunct="1"/>
            <a:r>
              <a:rPr lang="zh-TW" altLang="en-US" sz="1600" dirty="0" smtClean="0">
                <a:ea typeface="華康中圓體" pitchFamily="49" charset="-120"/>
              </a:rPr>
              <a:t>大富翁</a:t>
            </a:r>
            <a:r>
              <a:rPr lang="en-US" altLang="zh-TW" sz="1600" dirty="0" smtClean="0">
                <a:ea typeface="華康中圓體" pitchFamily="49" charset="-120"/>
              </a:rPr>
              <a:t>(</a:t>
            </a:r>
            <a:r>
              <a:rPr lang="zh-TW" altLang="en-US" sz="1600" dirty="0" smtClean="0">
                <a:ea typeface="華康中圓體" pitchFamily="49" charset="-120"/>
              </a:rPr>
              <a:t>遊戲來源</a:t>
            </a:r>
            <a:r>
              <a:rPr lang="en-US" altLang="zh-TW" sz="1600" dirty="0" smtClean="0">
                <a:ea typeface="華康中圓體" pitchFamily="49" charset="-120"/>
              </a:rPr>
              <a:t>:</a:t>
            </a:r>
            <a:r>
              <a:rPr lang="en-US" altLang="zh-TW" sz="1600" dirty="0" smtClean="0">
                <a:ea typeface="華康中圓體" pitchFamily="49" charset="-120"/>
                <a:hlinkClick r:id="rId4"/>
              </a:rPr>
              <a:t>GAMEBASE</a:t>
            </a:r>
            <a:r>
              <a:rPr lang="zh-TW" altLang="en-US" sz="1600" dirty="0" smtClean="0">
                <a:ea typeface="華康中圓體" pitchFamily="49" charset="-120"/>
                <a:hlinkClick r:id="rId4"/>
              </a:rPr>
              <a:t>討論區</a:t>
            </a:r>
            <a:r>
              <a:rPr lang="en-US" altLang="zh-TW" sz="1600" dirty="0" smtClean="0">
                <a:ea typeface="華康中圓體" pitchFamily="49" charset="-120"/>
              </a:rPr>
              <a:t>)</a:t>
            </a:r>
            <a:endParaRPr lang="zh-TW" altLang="en-US" sz="1600" dirty="0" smtClean="0">
              <a:ea typeface="華康中圓體" pitchFamily="49" charset="-120"/>
            </a:endParaRPr>
          </a:p>
          <a:p>
            <a:pPr marL="742950" lvl="1" indent="-285750" eaLnBrk="1" hangingPunct="1"/>
            <a:endParaRPr lang="en-US" altLang="zh-TW" sz="20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6357938" y="3143250"/>
          <a:ext cx="13970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ackage" showAsIcon="1" r:id="rId5" imgW="1397160" imgH="698760" progId="Package">
                  <p:embed/>
                </p:oleObj>
              </mc:Choice>
              <mc:Fallback>
                <p:oleObj name="Package" showAsIcon="1" r:id="rId5" imgW="1397160" imgH="698760" progId="Packag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3143250"/>
                        <a:ext cx="13970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華康中圓體(P)" pitchFamily="34" charset="-120"/>
                <a:cs typeface="Times New Roman" pitchFamily="18" charset="0"/>
              </a:rPr>
              <a:t>C/C++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程式語言</a:t>
            </a:r>
            <a:endParaRPr lang="zh-TW" altLang="en-US" dirty="0" smtClean="0">
              <a:ea typeface="華康中圓體(P)" pitchFamily="34" charset="-12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圖片 28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58885">
            <a:off x="-386300" y="4292123"/>
            <a:ext cx="4111673" cy="203648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0" name="圓角矩形圖說文字 29"/>
          <p:cNvSpPr/>
          <p:nvPr/>
        </p:nvSpPr>
        <p:spPr>
          <a:xfrm>
            <a:off x="2177200" y="1475873"/>
            <a:ext cx="5675410" cy="4042611"/>
          </a:xfrm>
          <a:prstGeom prst="wedgeRoundRectCallout">
            <a:avLst>
              <a:gd name="adj1" fmla="val -63984"/>
              <a:gd name="adj2" fmla="val 37445"/>
              <a:gd name="adj3" fmla="val 16667"/>
            </a:avLst>
          </a:prstGeom>
          <a:solidFill>
            <a:schemeClr val="bg1">
              <a:alpha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單元架構 </a:t>
            </a:r>
            <a:endParaRPr lang="zh-TW" altLang="en-US" dirty="0"/>
          </a:p>
        </p:txBody>
      </p:sp>
      <p:sp>
        <p:nvSpPr>
          <p:cNvPr id="10" name="Rectangle 1027"/>
          <p:cNvSpPr txBox="1">
            <a:spLocks noChangeArrowheads="1"/>
          </p:cNvSpPr>
          <p:nvPr/>
        </p:nvSpPr>
        <p:spPr>
          <a:xfrm>
            <a:off x="2545454" y="1940579"/>
            <a:ext cx="5072062" cy="285752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altLang="zh-TW" sz="2800" b="1" dirty="0" smtClean="0">
                <a:solidFill>
                  <a:srgbClr val="237C91"/>
                </a:solidFill>
                <a:latin typeface="Arial" pitchFamily="34" charset="0"/>
                <a:ea typeface="華康粗圓體" pitchFamily="49" charset="-120"/>
                <a:cs typeface="Arial" pitchFamily="34" charset="0"/>
              </a:rPr>
              <a:t>1 </a:t>
            </a:r>
            <a:r>
              <a:rPr lang="zh-TW" altLang="en-US" sz="2800" dirty="0" smtClean="0">
                <a:latin typeface="華康中圓體(P)" pitchFamily="34" charset="-120"/>
                <a:ea typeface="華康中圓體(P)" pitchFamily="34" charset="-120"/>
              </a:rPr>
              <a:t>遊戲開發工具簡介</a:t>
            </a:r>
            <a:endParaRPr kumimoji="0" lang="en-US" altLang="zh-TW" sz="2800" dirty="0">
              <a:latin typeface="華康中圓體" pitchFamily="49" charset="-120"/>
              <a:ea typeface="華康中圓體" pitchFamily="49" charset="-120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altLang="zh-TW" sz="2800" b="1" dirty="0" smtClean="0">
                <a:solidFill>
                  <a:srgbClr val="237C91"/>
                </a:solidFill>
                <a:latin typeface="Arial" pitchFamily="34" charset="0"/>
                <a:ea typeface="華康粗圓體" pitchFamily="49" charset="-120"/>
                <a:cs typeface="Arial" pitchFamily="34" charset="0"/>
              </a:rPr>
              <a:t>2</a:t>
            </a:r>
            <a:r>
              <a:rPr lang="en-US" altLang="zh-TW" sz="2800" dirty="0" smtClean="0">
                <a:latin typeface="華康中圓體" pitchFamily="49" charset="-120"/>
                <a:ea typeface="華康中圓體" pitchFamily="49" charset="-120"/>
                <a:cs typeface="Arial" pitchFamily="34" charset="0"/>
              </a:rPr>
              <a:t> </a:t>
            </a:r>
            <a:r>
              <a:rPr lang="en-US" altLang="zh-TW" sz="2800" dirty="0" smtClean="0">
                <a:latin typeface="+mj-lt"/>
                <a:ea typeface="華康中圓體(P)" pitchFamily="34" charset="-120"/>
                <a:cs typeface="Times New Roman" pitchFamily="18" charset="0"/>
              </a:rPr>
              <a:t>C++</a:t>
            </a:r>
            <a:r>
              <a:rPr lang="zh-TW" altLang="en-US" sz="2800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程式語言</a:t>
            </a:r>
            <a:endParaRPr kumimoji="0" lang="en-US" altLang="zh-TW" sz="2800" dirty="0" smtClean="0">
              <a:latin typeface="華康中圓體" pitchFamily="49" charset="-120"/>
              <a:ea typeface="華康中圓體" pitchFamily="49" charset="-120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altLang="zh-TW" sz="2800" b="1" dirty="0" smtClean="0">
                <a:solidFill>
                  <a:srgbClr val="237C91"/>
                </a:solidFill>
                <a:latin typeface="Arial" pitchFamily="34" charset="0"/>
                <a:ea typeface="華康粗圓體" pitchFamily="49" charset="-120"/>
                <a:cs typeface="Arial" pitchFamily="34" charset="0"/>
              </a:rPr>
              <a:t>3</a:t>
            </a:r>
            <a:r>
              <a:rPr lang="en-US" altLang="zh-TW" sz="2800" dirty="0" smtClean="0">
                <a:latin typeface="華康中圓體" pitchFamily="49" charset="-120"/>
                <a:ea typeface="華康中圓體" pitchFamily="49" charset="-120"/>
                <a:cs typeface="Arial" pitchFamily="34" charset="0"/>
              </a:rPr>
              <a:t> </a:t>
            </a:r>
            <a:r>
              <a:rPr lang="en-US" altLang="zh-TW" sz="2800" dirty="0" smtClean="0">
                <a:latin typeface="+mj-lt"/>
                <a:ea typeface="華康中圓體(P)" pitchFamily="34" charset="-120"/>
                <a:cs typeface="Times New Roman" pitchFamily="18" charset="0"/>
              </a:rPr>
              <a:t>Visual Basic</a:t>
            </a:r>
            <a:r>
              <a:rPr lang="zh-TW" altLang="en-US" sz="2800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程式語言</a:t>
            </a:r>
            <a:endParaRPr kumimoji="0" lang="en-US" altLang="zh-TW" sz="2800" dirty="0">
              <a:latin typeface="華康中圓體" pitchFamily="49" charset="-120"/>
              <a:ea typeface="華康中圓體" pitchFamily="49" charset="-120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altLang="zh-TW" sz="2800" b="1" dirty="0" smtClean="0">
                <a:solidFill>
                  <a:srgbClr val="237C91"/>
                </a:solidFill>
                <a:latin typeface="Arial" pitchFamily="34" charset="0"/>
                <a:ea typeface="華康粗圓體" pitchFamily="49" charset="-120"/>
                <a:cs typeface="Arial" pitchFamily="34" charset="0"/>
              </a:rPr>
              <a:t>4 </a:t>
            </a:r>
            <a:r>
              <a:rPr lang="en-US" altLang="zh-TW" sz="2800" dirty="0" smtClean="0">
                <a:latin typeface="+mj-lt"/>
                <a:ea typeface="華康中圓體(P)" pitchFamily="34" charset="-120"/>
                <a:cs typeface="Times New Roman" pitchFamily="18" charset="0"/>
              </a:rPr>
              <a:t>Java</a:t>
            </a:r>
            <a:r>
              <a:rPr lang="zh-TW" altLang="en-US" sz="2800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程式語言</a:t>
            </a:r>
            <a:endParaRPr kumimoji="0" lang="en-US" altLang="zh-TW" sz="2800" dirty="0">
              <a:latin typeface="華康中圓體" pitchFamily="49" charset="-120"/>
              <a:ea typeface="華康中圓體" pitchFamily="49" charset="-120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altLang="zh-TW" sz="2800" b="1" dirty="0" smtClean="0">
                <a:solidFill>
                  <a:srgbClr val="237C91"/>
                </a:solidFill>
                <a:latin typeface="Arial" pitchFamily="34" charset="0"/>
                <a:ea typeface="華康粗圓體" pitchFamily="49" charset="-120"/>
                <a:cs typeface="Arial" pitchFamily="34" charset="0"/>
              </a:rPr>
              <a:t>5 </a:t>
            </a:r>
            <a:r>
              <a:rPr lang="en-US" altLang="zh-TW" sz="2800" dirty="0" smtClean="0">
                <a:latin typeface="+mj-lt"/>
                <a:ea typeface="華康中圓體(P)" pitchFamily="34" charset="-120"/>
                <a:cs typeface="Times New Roman" pitchFamily="18" charset="0"/>
              </a:rPr>
              <a:t>Flash</a:t>
            </a:r>
            <a:r>
              <a:rPr lang="zh-TW" altLang="en-US" sz="2800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與</a:t>
            </a:r>
            <a:r>
              <a:rPr lang="en-US" altLang="zh-TW" sz="2800" dirty="0" err="1" smtClean="0">
                <a:latin typeface="+mj-lt"/>
                <a:ea typeface="華康中圓體(P)" pitchFamily="34" charset="-120"/>
                <a:cs typeface="Times New Roman" pitchFamily="18" charset="0"/>
              </a:rPr>
              <a:t>ActionScript</a:t>
            </a:r>
            <a:endParaRPr lang="zh-TW" altLang="en-US" sz="2800" dirty="0" smtClean="0">
              <a:latin typeface="+mj-lt"/>
              <a:ea typeface="華康中圓體(P)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華康中圓體(P)" pitchFamily="34" charset="-120"/>
                <a:cs typeface="Times New Roman" pitchFamily="18" charset="0"/>
              </a:rPr>
              <a:t>Visual Basic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程式語言</a:t>
            </a:r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>
          <a:xfrm>
            <a:off x="971550" y="1989138"/>
            <a:ext cx="7661275" cy="4114800"/>
          </a:xfrm>
        </p:spPr>
        <p:txBody>
          <a:bodyPr/>
          <a:lstStyle/>
          <a:p>
            <a:pPr eaLnBrk="1" hangingPunct="1"/>
            <a:r>
              <a:rPr lang="zh-TW" altLang="en-US" sz="2400" dirty="0" smtClean="0">
                <a:latin typeface="華康中圓體" pitchFamily="49" charset="-120"/>
                <a:ea typeface="華康中圓體" pitchFamily="49" charset="-120"/>
              </a:rPr>
              <a:t>微軟在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1991</a:t>
            </a:r>
            <a:r>
              <a:rPr lang="zh-TW" altLang="en-US" sz="2400" dirty="0" smtClean="0">
                <a:latin typeface="華康中圓體" pitchFamily="49" charset="-120"/>
                <a:ea typeface="華康中圓體" pitchFamily="49" charset="-120"/>
              </a:rPr>
              <a:t>年推出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Visual Basic</a:t>
            </a:r>
            <a:r>
              <a:rPr lang="zh-TW" altLang="en-US" sz="2400" dirty="0" smtClean="0">
                <a:latin typeface="華康中圓體" pitchFamily="49" charset="-120"/>
                <a:ea typeface="華康中圓體" pitchFamily="49" charset="-120"/>
              </a:rPr>
              <a:t>程式開發環境，將傳統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BASIC</a:t>
            </a:r>
            <a:r>
              <a:rPr lang="zh-TW" altLang="en-US" sz="2400" dirty="0" smtClean="0">
                <a:latin typeface="華康中圓體" pitchFamily="49" charset="-120"/>
                <a:ea typeface="華康中圓體" pitchFamily="49" charset="-120"/>
              </a:rPr>
              <a:t>語言導入視覺化概念，讓使用者可直接透過表單設計視窗來建立程式的輸出入介面，而不需要撰寫任何程式碼內容，並可描述介面中所有元件的外觀、配置與屬性。</a:t>
            </a:r>
          </a:p>
          <a:p>
            <a:pPr eaLnBrk="1" hangingPunct="1"/>
            <a:r>
              <a:rPr lang="zh-TW" altLang="en-US" sz="2400" dirty="0" smtClean="0">
                <a:latin typeface="Times New Roman" pitchFamily="18" charset="0"/>
                <a:ea typeface="華康中圓體" pitchFamily="49" charset="-120"/>
              </a:rPr>
              <a:t>對於初學者來說最容易上手，但執行速度緩慢，且功能性有限，對於大型遊戲而言，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Visual Basic</a:t>
            </a:r>
            <a:r>
              <a:rPr lang="zh-TW" altLang="en-US" sz="2400" dirty="0" smtClean="0">
                <a:latin typeface="Times New Roman" pitchFamily="18" charset="0"/>
                <a:ea typeface="華康中圓體" pitchFamily="49" charset="-120"/>
              </a:rPr>
              <a:t>的速度與功能顯得不足，而且僅支援到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DirectX 8.0</a:t>
            </a:r>
            <a:r>
              <a:rPr lang="zh-TW" altLang="en-US" sz="2400" dirty="0" smtClean="0">
                <a:latin typeface="Times New Roman" pitchFamily="18" charset="0"/>
                <a:ea typeface="華康中圓體" pitchFamily="49" charset="-120"/>
              </a:rPr>
              <a:t>版本。</a:t>
            </a:r>
            <a:endParaRPr lang="en-US" altLang="zh-TW" sz="2400" dirty="0" smtClean="0">
              <a:latin typeface="Times New Roman" pitchFamily="18" charset="0"/>
              <a:ea typeface="華康中圓體" pitchFamily="49" charset="-120"/>
            </a:endParaRPr>
          </a:p>
          <a:p>
            <a:pPr eaLnBrk="1" hangingPunct="1"/>
            <a:endParaRPr lang="en-US" altLang="zh-TW" sz="2400" dirty="0" smtClean="0">
              <a:latin typeface="華康中圓體" pitchFamily="49" charset="-120"/>
              <a:ea typeface="華康中圓體" pitchFamily="49" charset="-12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內容版面配置區 2"/>
          <p:cNvSpPr>
            <a:spLocks noGrp="1"/>
          </p:cNvSpPr>
          <p:nvPr>
            <p:ph idx="4294967295"/>
          </p:nvPr>
        </p:nvSpPr>
        <p:spPr>
          <a:xfrm>
            <a:off x="900113" y="1773238"/>
            <a:ext cx="7661275" cy="4114800"/>
          </a:xfrm>
        </p:spPr>
        <p:txBody>
          <a:bodyPr/>
          <a:lstStyle/>
          <a:p>
            <a:pPr eaLnBrk="1" hangingPunct="1"/>
            <a:r>
              <a:rPr lang="en-US" altLang="zh-TW" sz="2100" dirty="0" smtClean="0">
                <a:latin typeface="+mj-lt"/>
                <a:ea typeface="華康中圓體" pitchFamily="49" charset="-120"/>
              </a:rPr>
              <a:t>Visual Basic</a:t>
            </a:r>
            <a:r>
              <a:rPr lang="zh-TW" altLang="en-US" sz="2100" dirty="0" smtClean="0">
                <a:latin typeface="華康中圓體" pitchFamily="49" charset="-120"/>
                <a:ea typeface="華康中圓體" pitchFamily="49" charset="-120"/>
              </a:rPr>
              <a:t>的設計環境是由多種工具列與工作視窗所組成</a:t>
            </a:r>
            <a:r>
              <a:rPr lang="en-US" altLang="zh-TW" sz="2100" dirty="0" smtClean="0">
                <a:latin typeface="華康中圓體" pitchFamily="49" charset="-120"/>
                <a:ea typeface="華康中圓體" pitchFamily="49" charset="-120"/>
              </a:rPr>
              <a:t>:</a:t>
            </a:r>
          </a:p>
        </p:txBody>
      </p:sp>
      <p:pic>
        <p:nvPicPr>
          <p:cNvPr id="32772" name="Picture 4" descr="Imag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204864"/>
            <a:ext cx="5184179" cy="381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475656" y="6093296"/>
            <a:ext cx="3788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TW" altLang="en-US" dirty="0">
                <a:latin typeface="Times New Roman" pitchFamily="18" charset="0"/>
                <a:ea typeface="華康中圓體" pitchFamily="49" charset="-120"/>
              </a:rPr>
              <a:t>圖片來源</a:t>
            </a:r>
            <a:r>
              <a:rPr lang="en-US" altLang="zh-TW" dirty="0">
                <a:latin typeface="Times New Roman" pitchFamily="18" charset="0"/>
                <a:ea typeface="華康中圓體" pitchFamily="49" charset="-120"/>
              </a:rPr>
              <a:t>:</a:t>
            </a:r>
            <a:r>
              <a:rPr lang="en-US" altLang="zh-TW" dirty="0">
                <a:latin typeface="+mj-lt"/>
                <a:ea typeface="華康中圓體" pitchFamily="49" charset="-120"/>
              </a:rPr>
              <a:t>http://yes.nctu.edu.tw/VB</a:t>
            </a:r>
            <a:r>
              <a:rPr lang="en-US" altLang="zh-TW" dirty="0">
                <a:latin typeface="Times New Roman" pitchFamily="18" charset="0"/>
                <a:ea typeface="華康中圓體" pitchFamily="49" charset="-120"/>
              </a:rPr>
              <a:t>/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華康中圓體(P)" pitchFamily="34" charset="-120"/>
                <a:cs typeface="Times New Roman" pitchFamily="18" charset="0"/>
              </a:rPr>
              <a:t>Visual Basic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程式語言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內容版面配置區 2"/>
          <p:cNvSpPr>
            <a:spLocks noGrp="1"/>
          </p:cNvSpPr>
          <p:nvPr>
            <p:ph idx="4294967295"/>
          </p:nvPr>
        </p:nvSpPr>
        <p:spPr>
          <a:xfrm>
            <a:off x="971550" y="1989138"/>
            <a:ext cx="766127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zh-TW" altLang="en-US" sz="2400" dirty="0" smtClean="0">
                <a:latin typeface="華康中圓體" pitchFamily="49" charset="-120"/>
                <a:ea typeface="華康中圓體" pitchFamily="49" charset="-120"/>
              </a:rPr>
              <a:t>執行平台</a:t>
            </a:r>
          </a:p>
          <a:p>
            <a:pPr marL="742950" lvl="1" indent="-285750" eaLnBrk="1" hangingPunct="1"/>
            <a:r>
              <a:rPr lang="en-US" altLang="zh-TW" sz="2100" dirty="0" smtClean="0">
                <a:latin typeface="+mj-lt"/>
                <a:ea typeface="華康中圓體" pitchFamily="49" charset="-120"/>
              </a:rPr>
              <a:t>VB</a:t>
            </a:r>
            <a:r>
              <a:rPr lang="zh-TW" altLang="en-US" sz="2100" dirty="0" smtClean="0">
                <a:latin typeface="華康中圓體" pitchFamily="49" charset="-120"/>
                <a:ea typeface="華康中圓體" pitchFamily="49" charset="-120"/>
              </a:rPr>
              <a:t>屬於高階語言，必須經過編譯的動作才能在電腦上執行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。</a:t>
            </a:r>
            <a:endParaRPr lang="zh-TW" altLang="en-US" sz="2100" dirty="0" smtClean="0">
              <a:latin typeface="華康中圓體" pitchFamily="49" charset="-120"/>
              <a:ea typeface="華康中圓體" pitchFamily="49" charset="-120"/>
            </a:endParaRPr>
          </a:p>
          <a:p>
            <a:pPr marL="742950" lvl="1" indent="-285750" eaLnBrk="1" hangingPunct="1"/>
            <a:r>
              <a:rPr lang="en-US" altLang="zh-TW" sz="2100" dirty="0" smtClean="0">
                <a:latin typeface="+mj-lt"/>
                <a:ea typeface="華康中圓體" pitchFamily="49" charset="-120"/>
              </a:rPr>
              <a:t>VB</a:t>
            </a:r>
            <a:r>
              <a:rPr lang="zh-TW" altLang="en-US" sz="2100" dirty="0" smtClean="0">
                <a:latin typeface="華康中圓體" pitchFamily="49" charset="-120"/>
                <a:ea typeface="華康中圓體" pitchFamily="49" charset="-120"/>
              </a:rPr>
              <a:t>程式只能在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Windows</a:t>
            </a:r>
            <a:r>
              <a:rPr lang="zh-TW" altLang="en-US" sz="2100" dirty="0" smtClean="0">
                <a:latin typeface="華康中圓體" pitchFamily="49" charset="-120"/>
                <a:ea typeface="華康中圓體" pitchFamily="49" charset="-120"/>
              </a:rPr>
              <a:t>作業系統上執行，且須額外將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VB</a:t>
            </a:r>
            <a:r>
              <a:rPr lang="zh-TW" altLang="en-US" sz="2100" dirty="0" smtClean="0">
                <a:latin typeface="華康中圓體" pitchFamily="49" charset="-120"/>
                <a:ea typeface="華康中圓體" pitchFamily="49" charset="-120"/>
              </a:rPr>
              <a:t>執行時所需的元件</a:t>
            </a:r>
            <a:r>
              <a:rPr lang="en-US" altLang="zh-TW" sz="2100" dirty="0" smtClean="0"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sz="2100" dirty="0" smtClean="0">
                <a:latin typeface="華康中圓體" pitchFamily="49" charset="-120"/>
                <a:ea typeface="華康中圓體" pitchFamily="49" charset="-120"/>
              </a:rPr>
              <a:t>類似虛擬機器</a:t>
            </a:r>
            <a:r>
              <a:rPr lang="en-US" altLang="zh-TW" sz="2100" dirty="0" smtClean="0"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zh-TW" altLang="en-US" sz="2100" dirty="0" smtClean="0">
                <a:latin typeface="華康中圓體" pitchFamily="49" charset="-120"/>
                <a:ea typeface="華康中圓體" pitchFamily="49" charset="-120"/>
              </a:rPr>
              <a:t>安裝到作業系統中，才能執行。</a:t>
            </a:r>
          </a:p>
          <a:p>
            <a:pPr marL="742950" lvl="1" indent="-285750" eaLnBrk="1" hangingPunct="1"/>
            <a:r>
              <a:rPr lang="en-US" altLang="zh-TW" sz="2100" dirty="0" smtClean="0">
                <a:latin typeface="+mj-lt"/>
                <a:ea typeface="華康中圓體" pitchFamily="49" charset="-120"/>
              </a:rPr>
              <a:t>Visual Basic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可呼叫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Window API 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與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DirectX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等元件，若呼叫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Windows API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，需注意平台相依問題，因為有些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API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在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Windows95/98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及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Windows2000/XP/Vista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上有些不同。</a:t>
            </a:r>
            <a:endParaRPr lang="en-US" altLang="zh-TW" sz="2100" dirty="0" smtClean="0">
              <a:latin typeface="Times New Roman" pitchFamily="18" charset="0"/>
              <a:ea typeface="華康中圓體" pitchFamily="49" charset="-120"/>
            </a:endParaRPr>
          </a:p>
          <a:p>
            <a:pPr eaLnBrk="1" hangingPunct="1"/>
            <a:endParaRPr lang="en-US" altLang="zh-TW" sz="24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華康中圓體(P)" pitchFamily="34" charset="-120"/>
                <a:cs typeface="Times New Roman" pitchFamily="18" charset="0"/>
              </a:rPr>
              <a:t>Visual Basic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程式語言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內容版面配置區 2"/>
          <p:cNvSpPr>
            <a:spLocks noGrp="1"/>
          </p:cNvSpPr>
          <p:nvPr>
            <p:ph idx="4294967295"/>
          </p:nvPr>
        </p:nvSpPr>
        <p:spPr>
          <a:xfrm>
            <a:off x="971550" y="1989138"/>
            <a:ext cx="766127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zh-TW" altLang="en-US" sz="2400" dirty="0" smtClean="0">
                <a:latin typeface="華康中圓體" pitchFamily="49" charset="-120"/>
                <a:ea typeface="華康中圓體" pitchFamily="49" charset="-120"/>
              </a:rPr>
              <a:t>語言特性</a:t>
            </a:r>
          </a:p>
          <a:p>
            <a:pPr marL="742950" lvl="1" indent="-285750" eaLnBrk="1" hangingPunct="1"/>
            <a:r>
              <a:rPr lang="en-US" altLang="zh-TW" sz="2100" dirty="0" smtClean="0">
                <a:latin typeface="+mj-lt"/>
                <a:ea typeface="華康中圓體" pitchFamily="49" charset="-120"/>
              </a:rPr>
              <a:t>Visual Basic </a:t>
            </a:r>
            <a:r>
              <a:rPr lang="zh-TW" altLang="en-US" sz="2100" dirty="0" smtClean="0">
                <a:latin typeface="華康中圓體" pitchFamily="49" charset="-120"/>
                <a:ea typeface="華康中圓體" pitchFamily="49" charset="-120"/>
              </a:rPr>
              <a:t>無資料型態轉換的問題，系統會自動進行轉換。</a:t>
            </a:r>
          </a:p>
          <a:p>
            <a:pPr marL="742950" lvl="1" indent="-285750" eaLnBrk="1" hangingPunct="1"/>
            <a:r>
              <a:rPr lang="en-US" altLang="zh-TW" sz="2100" dirty="0" smtClean="0">
                <a:latin typeface="+mj-lt"/>
                <a:ea typeface="華康中圓體" pitchFamily="49" charset="-120"/>
              </a:rPr>
              <a:t>Visual Basic</a:t>
            </a:r>
            <a:r>
              <a:rPr lang="zh-TW" altLang="en-US" sz="2100" dirty="0" smtClean="0">
                <a:latin typeface="華康中圓體" pitchFamily="49" charset="-120"/>
                <a:ea typeface="華康中圓體" pitchFamily="49" charset="-120"/>
              </a:rPr>
              <a:t>不使用指標及不具備完整的物件導向功能，在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6.0</a:t>
            </a:r>
            <a:r>
              <a:rPr lang="zh-TW" altLang="en-US" sz="2100" dirty="0" smtClean="0">
                <a:latin typeface="華康中圓體" pitchFamily="49" charset="-120"/>
                <a:ea typeface="華康中圓體" pitchFamily="49" charset="-120"/>
              </a:rPr>
              <a:t>之後的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Visual </a:t>
            </a:r>
            <a:r>
              <a:rPr lang="en-US" altLang="zh-TW" sz="2100" dirty="0" err="1" smtClean="0">
                <a:latin typeface="+mj-lt"/>
                <a:ea typeface="華康中圓體" pitchFamily="49" charset="-120"/>
              </a:rPr>
              <a:t>Basic.Net</a:t>
            </a:r>
            <a:r>
              <a:rPr lang="zh-TW" altLang="en-US" sz="2100" dirty="0" smtClean="0">
                <a:latin typeface="華康中圓體" pitchFamily="49" charset="-120"/>
                <a:ea typeface="華康中圓體" pitchFamily="49" charset="-120"/>
              </a:rPr>
              <a:t>中才具有較好的物件導向功能。</a:t>
            </a:r>
            <a:endParaRPr lang="en-US" altLang="zh-TW" sz="2100" dirty="0" smtClean="0">
              <a:latin typeface="華康中圓體" pitchFamily="49" charset="-120"/>
              <a:ea typeface="華康中圓體" pitchFamily="49" charset="-120"/>
            </a:endParaRPr>
          </a:p>
          <a:p>
            <a:pPr marL="742950" lvl="1" indent="-285750" eaLnBrk="1" hangingPunct="1"/>
            <a:r>
              <a:rPr lang="en-US" altLang="zh-TW" sz="2100" dirty="0" smtClean="0">
                <a:latin typeface="+mj-lt"/>
                <a:ea typeface="華康中圓體" pitchFamily="49" charset="-120"/>
              </a:rPr>
              <a:t>VB</a:t>
            </a:r>
            <a:r>
              <a:rPr lang="zh-TW" altLang="en-US" sz="2100" dirty="0" smtClean="0">
                <a:latin typeface="華康中圓體" pitchFamily="49" charset="-120"/>
                <a:ea typeface="華康中圓體" pitchFamily="49" charset="-120"/>
              </a:rPr>
              <a:t>語法關鍵字比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C/C++</a:t>
            </a:r>
            <a:r>
              <a:rPr lang="zh-TW" altLang="en-US" sz="2100" dirty="0" smtClean="0">
                <a:latin typeface="華康中圓體" pitchFamily="49" charset="-120"/>
                <a:ea typeface="華康中圓體" pitchFamily="49" charset="-120"/>
              </a:rPr>
              <a:t>更貼近人類語意。其撰寫環境提供許多現成元件。</a:t>
            </a:r>
            <a:endParaRPr lang="en-US" altLang="zh-TW" sz="2100" dirty="0" smtClean="0">
              <a:latin typeface="華康中圓體" pitchFamily="49" charset="-120"/>
              <a:ea typeface="華康中圓體" pitchFamily="49" charset="-120"/>
            </a:endParaRPr>
          </a:p>
          <a:p>
            <a:pPr eaLnBrk="1" hangingPunct="1"/>
            <a:endParaRPr lang="zh-TW" altLang="en-US" sz="21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華康中圓體(P)" pitchFamily="34" charset="-120"/>
                <a:cs typeface="Times New Roman" pitchFamily="18" charset="0"/>
              </a:rPr>
              <a:t>Visual Basic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程式語言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內容版面配置區 2"/>
          <p:cNvSpPr>
            <a:spLocks noGrp="1"/>
          </p:cNvSpPr>
          <p:nvPr>
            <p:ph idx="4294967295"/>
          </p:nvPr>
        </p:nvSpPr>
        <p:spPr>
          <a:xfrm>
            <a:off x="971550" y="1785938"/>
            <a:ext cx="766127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zh-TW" altLang="en-US" sz="2400" dirty="0" smtClean="0">
                <a:latin typeface="Times New Roman" pitchFamily="18" charset="0"/>
                <a:ea typeface="華康中圓體" pitchFamily="49" charset="-120"/>
              </a:rPr>
              <a:t>語言特性</a:t>
            </a:r>
          </a:p>
          <a:p>
            <a:pPr marL="742950" lvl="1" indent="-285750" eaLnBrk="1" hangingPunct="1"/>
            <a:r>
              <a:rPr lang="en-US" altLang="zh-TW" sz="2100" dirty="0" smtClean="0">
                <a:latin typeface="+mj-lt"/>
                <a:ea typeface="華康中圓體" pitchFamily="49" charset="-120"/>
              </a:rPr>
              <a:t>VB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程式內容參考</a:t>
            </a:r>
            <a:r>
              <a:rPr lang="en-US" altLang="zh-TW" sz="2100" dirty="0" smtClean="0">
                <a:latin typeface="Times New Roman" pitchFamily="18" charset="0"/>
                <a:ea typeface="華康中圓體" pitchFamily="49" charset="-120"/>
              </a:rPr>
              <a:t>:</a:t>
            </a:r>
          </a:p>
          <a:p>
            <a:pPr eaLnBrk="1" hangingPunct="1"/>
            <a:endParaRPr lang="zh-TW" altLang="en-US" sz="1900" dirty="0" smtClean="0">
              <a:latin typeface="Times New Roman" pitchFamily="18" charset="0"/>
              <a:ea typeface="華康中圓體" pitchFamily="49" charset="-120"/>
            </a:endParaRPr>
          </a:p>
          <a:p>
            <a:pPr eaLnBrk="1" hangingPunct="1"/>
            <a:endParaRPr lang="en-US" altLang="zh-TW" sz="2100" dirty="0" smtClean="0">
              <a:latin typeface="Times New Roman" pitchFamily="18" charset="0"/>
              <a:ea typeface="華康中圓體" pitchFamily="49" charset="-120"/>
            </a:endParaRPr>
          </a:p>
        </p:txBody>
      </p:sp>
      <p:grpSp>
        <p:nvGrpSpPr>
          <p:cNvPr id="2" name="群組 7"/>
          <p:cNvGrpSpPr>
            <a:grpSpLocks/>
          </p:cNvGrpSpPr>
          <p:nvPr/>
        </p:nvGrpSpPr>
        <p:grpSpPr bwMode="auto">
          <a:xfrm>
            <a:off x="1214438" y="2916238"/>
            <a:ext cx="4714875" cy="3084512"/>
            <a:chOff x="1214414" y="2916792"/>
            <a:chExt cx="4714908" cy="3083976"/>
          </a:xfrm>
        </p:grpSpPr>
        <p:pic>
          <p:nvPicPr>
            <p:cNvPr id="35846" name="圖片 4" descr="3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00166" y="2928934"/>
              <a:ext cx="4429156" cy="3071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7" name="Rectangle 54"/>
            <p:cNvSpPr>
              <a:spLocks noChangeArrowheads="1"/>
            </p:cNvSpPr>
            <p:nvPr/>
          </p:nvSpPr>
          <p:spPr bwMode="auto">
            <a:xfrm>
              <a:off x="2488493" y="2916792"/>
              <a:ext cx="24406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b="1">
                  <a:solidFill>
                    <a:schemeClr val="bg1"/>
                  </a:solidFill>
                </a:rPr>
                <a:t>NotePad</a:t>
              </a:r>
            </a:p>
          </p:txBody>
        </p:sp>
        <p:sp>
          <p:nvSpPr>
            <p:cNvPr id="35848" name="Rectangle 54"/>
            <p:cNvSpPr>
              <a:spLocks noChangeArrowheads="1"/>
            </p:cNvSpPr>
            <p:nvPr/>
          </p:nvSpPr>
          <p:spPr bwMode="auto">
            <a:xfrm>
              <a:off x="1214414" y="3357562"/>
              <a:ext cx="4714908" cy="205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>
              <a:spAutoFit/>
            </a:bodyPr>
            <a:lstStyle/>
            <a:p>
              <a:pPr marL="742950" lvl="1" indent="-285750" algn="l">
                <a:buFont typeface="Wingdings" pitchFamily="2" charset="2"/>
                <a:buNone/>
              </a:pPr>
              <a:r>
                <a:rPr lang="en-US" altLang="zh-TW" sz="1600" dirty="0">
                  <a:latin typeface="+mj-lt"/>
                  <a:ea typeface="華康中圓體" pitchFamily="49" charset="-120"/>
                </a:rPr>
                <a:t>Private Sub </a:t>
              </a:r>
              <a:r>
                <a:rPr lang="en-US" altLang="zh-TW" sz="1600" dirty="0" err="1">
                  <a:latin typeface="+mj-lt"/>
                  <a:ea typeface="華康中圓體" pitchFamily="49" charset="-120"/>
                </a:rPr>
                <a:t>Form_KeyDown</a:t>
              </a:r>
              <a:r>
                <a:rPr lang="en-US" altLang="zh-TW" sz="1600" dirty="0">
                  <a:latin typeface="+mj-lt"/>
                  <a:ea typeface="華康中圓體" pitchFamily="49" charset="-120"/>
                </a:rPr>
                <a:t>(</a:t>
              </a:r>
              <a:r>
                <a:rPr lang="en-US" altLang="zh-TW" sz="1600" dirty="0" err="1">
                  <a:latin typeface="+mj-lt"/>
                  <a:ea typeface="華康中圓體" pitchFamily="49" charset="-120"/>
                </a:rPr>
                <a:t>KeyCode</a:t>
              </a:r>
              <a:r>
                <a:rPr lang="en-US" altLang="zh-TW" sz="1600" dirty="0">
                  <a:latin typeface="+mj-lt"/>
                  <a:ea typeface="華康中圓體" pitchFamily="49" charset="-120"/>
                </a:rPr>
                <a:t> As </a:t>
              </a:r>
              <a:r>
                <a:rPr lang="en-US" altLang="zh-TW" sz="1600" dirty="0" err="1">
                  <a:latin typeface="+mj-lt"/>
                  <a:ea typeface="華康中圓體" pitchFamily="49" charset="-120"/>
                </a:rPr>
                <a:t>Integer,Shift</a:t>
              </a:r>
              <a:r>
                <a:rPr lang="en-US" altLang="zh-TW" sz="1600" dirty="0">
                  <a:latin typeface="+mj-lt"/>
                  <a:ea typeface="華康中圓體" pitchFamily="49" charset="-120"/>
                </a:rPr>
                <a:t> As Integer)</a:t>
              </a:r>
            </a:p>
            <a:p>
              <a:pPr marL="742950" lvl="1" indent="-285750" algn="l">
                <a:buFont typeface="Wingdings" pitchFamily="2" charset="2"/>
                <a:buNone/>
              </a:pPr>
              <a:r>
                <a:rPr lang="en-US" altLang="zh-TW" sz="1600" dirty="0">
                  <a:latin typeface="+mj-lt"/>
                  <a:ea typeface="華康中圓體" pitchFamily="49" charset="-120"/>
                </a:rPr>
                <a:t>Form1.PaintPicture Picture1,0,10,w, _</a:t>
              </a:r>
            </a:p>
            <a:p>
              <a:pPr marL="742950" lvl="1" indent="-285750" algn="l">
                <a:buFont typeface="Wingdings" pitchFamily="2" charset="2"/>
                <a:buNone/>
              </a:pPr>
              <a:r>
                <a:rPr lang="en-US" altLang="zh-TW" sz="1600" dirty="0" err="1">
                  <a:latin typeface="+mj-lt"/>
                  <a:ea typeface="華康中圓體" pitchFamily="49" charset="-120"/>
                </a:rPr>
                <a:t>xc</a:t>
              </a:r>
              <a:r>
                <a:rPr lang="en-US" altLang="zh-TW" sz="1600" dirty="0">
                  <a:latin typeface="+mj-lt"/>
                  <a:ea typeface="華康中圓體" pitchFamily="49" charset="-120"/>
                </a:rPr>
                <a:t> –w / 2,0,w,h,vbsrcCopy</a:t>
              </a:r>
            </a:p>
            <a:p>
              <a:pPr marL="742950" lvl="1" indent="-285750" algn="l">
                <a:buFont typeface="Wingdings" pitchFamily="2" charset="2"/>
                <a:buNone/>
              </a:pPr>
              <a:r>
                <a:rPr lang="en-US" altLang="zh-TW" sz="1600" dirty="0">
                  <a:latin typeface="+mj-lt"/>
                  <a:ea typeface="華康中圓體" pitchFamily="49" charset="-120"/>
                </a:rPr>
                <a:t>   If </a:t>
              </a:r>
              <a:r>
                <a:rPr lang="en-US" altLang="zh-TW" sz="1600" dirty="0" err="1">
                  <a:latin typeface="+mj-lt"/>
                  <a:ea typeface="華康中圓體" pitchFamily="49" charset="-120"/>
                </a:rPr>
                <a:t>KeyCode</a:t>
              </a:r>
              <a:r>
                <a:rPr lang="en-US" altLang="zh-TW" sz="1600" dirty="0">
                  <a:latin typeface="+mj-lt"/>
                  <a:ea typeface="華康中圓體" pitchFamily="49" charset="-120"/>
                </a:rPr>
                <a:t>=39 Then</a:t>
              </a:r>
            </a:p>
            <a:p>
              <a:pPr marL="742950" lvl="1" indent="-285750" algn="l">
                <a:buFont typeface="Wingdings" pitchFamily="2" charset="2"/>
                <a:buNone/>
              </a:pPr>
              <a:r>
                <a:rPr lang="en-US" altLang="zh-TW" sz="1600" dirty="0">
                  <a:latin typeface="+mj-lt"/>
                  <a:ea typeface="華康中圓體" pitchFamily="49" charset="-120"/>
                </a:rPr>
                <a:t>      </a:t>
              </a:r>
              <a:r>
                <a:rPr lang="en-US" altLang="zh-TW" sz="1600" dirty="0" err="1">
                  <a:latin typeface="+mj-lt"/>
                  <a:ea typeface="華康中圓體" pitchFamily="49" charset="-120"/>
                </a:rPr>
                <a:t>xc</a:t>
              </a:r>
              <a:r>
                <a:rPr lang="en-US" altLang="zh-TW" sz="1600" dirty="0">
                  <a:latin typeface="+mj-lt"/>
                  <a:ea typeface="華康中圓體" pitchFamily="49" charset="-120"/>
                </a:rPr>
                <a:t>=xc-10</a:t>
              </a:r>
            </a:p>
            <a:p>
              <a:pPr marL="742950" lvl="1" indent="-285750" algn="l">
                <a:buFont typeface="Wingdings" pitchFamily="2" charset="2"/>
                <a:buNone/>
              </a:pPr>
              <a:r>
                <a:rPr lang="en-US" altLang="zh-TW" sz="1600" dirty="0">
                  <a:latin typeface="+mj-lt"/>
                  <a:ea typeface="華康中圓體" pitchFamily="49" charset="-120"/>
                </a:rPr>
                <a:t>   End If</a:t>
              </a:r>
            </a:p>
            <a:p>
              <a:pPr marL="742950" lvl="1" indent="-285750" algn="l">
                <a:buFont typeface="Wingdings" pitchFamily="2" charset="2"/>
                <a:buNone/>
              </a:pPr>
              <a:r>
                <a:rPr lang="en-US" altLang="zh-TW" sz="1600" dirty="0">
                  <a:latin typeface="+mj-lt"/>
                  <a:ea typeface="華康中圓體" pitchFamily="49" charset="-120"/>
                </a:rPr>
                <a:t>End Sub</a:t>
              </a:r>
            </a:p>
          </p:txBody>
        </p:sp>
      </p:grp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華康中圓體(P)" pitchFamily="34" charset="-120"/>
                <a:cs typeface="Times New Roman" pitchFamily="18" charset="0"/>
              </a:rPr>
              <a:t>Visual Basic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程式語言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內容版面配置區 2"/>
          <p:cNvSpPr>
            <a:spLocks noGrp="1"/>
          </p:cNvSpPr>
          <p:nvPr>
            <p:ph idx="4294967295"/>
          </p:nvPr>
        </p:nvSpPr>
        <p:spPr>
          <a:xfrm>
            <a:off x="971550" y="1989138"/>
            <a:ext cx="766127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zh-TW" sz="2400" dirty="0" smtClean="0">
                <a:latin typeface="+mj-lt"/>
                <a:ea typeface="華康中圓體" pitchFamily="49" charset="-120"/>
              </a:rPr>
              <a:t>Visual Basic</a:t>
            </a:r>
            <a:r>
              <a:rPr lang="zh-TW" altLang="en-US" sz="2400" dirty="0" smtClean="0">
                <a:latin typeface="Times New Roman" pitchFamily="18" charset="0"/>
                <a:ea typeface="華康中圓體" pitchFamily="49" charset="-120"/>
              </a:rPr>
              <a:t>與遊戲設計</a:t>
            </a:r>
          </a:p>
          <a:p>
            <a:pPr marL="742950" lvl="1" indent="-285750" eaLnBrk="1" hangingPunct="1"/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使用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VB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開發遊戲相當直覺與方便，但對圖像與繪圖的處理速度非常慢。</a:t>
            </a:r>
          </a:p>
          <a:p>
            <a:pPr marL="742950" lvl="1" indent="-285750" eaLnBrk="1" hangingPunct="1"/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微軟在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DirectX7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之後提供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VB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呼叫的介面機制，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VB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可以跳過作業系統直接存取繪圖裝置、輸入裝置、音效裝置，這使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VB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在繪圖、裝置資料的擷取有明顯的速度提升。</a:t>
            </a:r>
          </a:p>
          <a:p>
            <a:pPr marL="742950" lvl="1" indent="-285750" eaLnBrk="1" hangingPunct="1"/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先天的限制導致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VB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在大型遊戲的開發上仍不足以勝任。</a:t>
            </a:r>
            <a:endParaRPr lang="en-US" altLang="zh-TW" sz="2100" dirty="0" smtClean="0">
              <a:latin typeface="Times New Roman" pitchFamily="18" charset="0"/>
              <a:ea typeface="華康中圓體" pitchFamily="49" charset="-12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華康中圓體(P)" pitchFamily="34" charset="-120"/>
                <a:cs typeface="Times New Roman" pitchFamily="18" charset="0"/>
              </a:rPr>
              <a:t>Visual Basic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程式語言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華康中圓體(P)" pitchFamily="34" charset="-120"/>
                <a:cs typeface="Times New Roman" pitchFamily="18" charset="0"/>
              </a:rPr>
              <a:t>Java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程式語言</a:t>
            </a:r>
            <a:endParaRPr lang="zh-TW" altLang="en-US" dirty="0" smtClean="0">
              <a:ea typeface="華康中圓體(P)" pitchFamily="34" charset="-120"/>
              <a:cs typeface="Times New Roman" pitchFamily="18" charset="0"/>
            </a:endParaRPr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>
          <a:xfrm>
            <a:off x="971550" y="1989138"/>
            <a:ext cx="7661275" cy="4114800"/>
          </a:xfrm>
        </p:spPr>
        <p:txBody>
          <a:bodyPr/>
          <a:lstStyle/>
          <a:p>
            <a:pPr eaLnBrk="1" hangingPunct="1"/>
            <a:r>
              <a:rPr lang="en-US" altLang="zh-TW" sz="2400" dirty="0" smtClean="0">
                <a:latin typeface="+mj-lt"/>
                <a:ea typeface="華康中圓體" pitchFamily="49" charset="-120"/>
              </a:rPr>
              <a:t>Java</a:t>
            </a:r>
            <a:r>
              <a:rPr lang="zh-TW" altLang="en-US" sz="2400" dirty="0" smtClean="0">
                <a:latin typeface="Times New Roman" pitchFamily="18" charset="0"/>
                <a:ea typeface="華康中圓體" pitchFamily="49" charset="-120"/>
              </a:rPr>
              <a:t>以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C++</a:t>
            </a:r>
            <a:r>
              <a:rPr lang="zh-TW" altLang="en-US" sz="2400" dirty="0" smtClean="0">
                <a:latin typeface="Times New Roman" pitchFamily="18" charset="0"/>
                <a:ea typeface="華康中圓體" pitchFamily="49" charset="-120"/>
              </a:rPr>
              <a:t>的語法關鍵字為基礎，由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Sun</a:t>
            </a:r>
            <a:r>
              <a:rPr lang="zh-TW" altLang="en-US" sz="2400" dirty="0" smtClean="0">
                <a:latin typeface="Times New Roman" pitchFamily="18" charset="0"/>
                <a:ea typeface="華康中圓體" pitchFamily="49" charset="-120"/>
              </a:rPr>
              <a:t>公司所提出。</a:t>
            </a:r>
          </a:p>
          <a:p>
            <a:pPr eaLnBrk="1" hangingPunct="1"/>
            <a:r>
              <a:rPr lang="en-US" altLang="zh-TW" sz="2400" dirty="0" smtClean="0">
                <a:latin typeface="+mj-lt"/>
                <a:ea typeface="華康中圓體" pitchFamily="49" charset="-120"/>
              </a:rPr>
              <a:t>Java</a:t>
            </a:r>
            <a:r>
              <a:rPr lang="zh-TW" altLang="en-US" sz="2400" dirty="0" smtClean="0">
                <a:latin typeface="Times New Roman" pitchFamily="18" charset="0"/>
                <a:ea typeface="華康中圓體" pitchFamily="49" charset="-120"/>
              </a:rPr>
              <a:t>在網際網路平台上佔有優勢，具有跨平台的優點，適合進行遊戲製作。</a:t>
            </a:r>
            <a:endParaRPr lang="en-US" altLang="zh-TW" sz="2400" dirty="0" smtClean="0">
              <a:latin typeface="Times New Roman" pitchFamily="18" charset="0"/>
              <a:ea typeface="華康中圓體" pitchFamily="49" charset="-12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zh-TW" altLang="en-US" sz="2400" dirty="0" smtClean="0">
                <a:latin typeface="Times New Roman" pitchFamily="18" charset="0"/>
                <a:ea typeface="華康中圓體" pitchFamily="49" charset="-120"/>
              </a:rPr>
              <a:t>執行平台</a:t>
            </a:r>
          </a:p>
          <a:p>
            <a:pPr marL="742950" lvl="1" indent="-285750" eaLnBrk="1" hangingPunct="1"/>
            <a:r>
              <a:rPr lang="en-US" altLang="zh-TW" sz="2100" dirty="0" smtClean="0">
                <a:latin typeface="+mj-lt"/>
                <a:ea typeface="華康中圓體" pitchFamily="49" charset="-120"/>
              </a:rPr>
              <a:t>Java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具有跨平台的能力，跨平台是指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JAVA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程式可以在不重新編譯下，直接於不同的作業系統上運作，這個機制可以運行的原因在「位元組碼」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(Byte Code)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與「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Java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執行環境」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(Java Runtime Environment)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的配合。</a:t>
            </a:r>
            <a:endParaRPr lang="en-US" altLang="zh-TW" sz="2100" dirty="0" smtClean="0">
              <a:latin typeface="Times New Roman" pitchFamily="18" charset="0"/>
              <a:ea typeface="華康中圓體" pitchFamily="49" charset="-12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華康中圓體(P)" pitchFamily="34" charset="-120"/>
                <a:cs typeface="Times New Roman" pitchFamily="18" charset="0"/>
              </a:rPr>
              <a:t>Java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程式語言</a:t>
            </a:r>
            <a:endParaRPr lang="zh-TW" altLang="en-US" dirty="0" smtClean="0">
              <a:ea typeface="華康中圓體(P)" pitchFamily="34" charset="-12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內容版面配置區 2"/>
          <p:cNvSpPr>
            <a:spLocks noGrp="1"/>
          </p:cNvSpPr>
          <p:nvPr>
            <p:ph idx="4294967295"/>
          </p:nvPr>
        </p:nvSpPr>
        <p:spPr>
          <a:xfrm>
            <a:off x="971550" y="1989138"/>
            <a:ext cx="3313113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zh-TW" altLang="en-US" sz="2400" dirty="0" smtClean="0">
                <a:latin typeface="華康中圓體" pitchFamily="49" charset="-120"/>
                <a:ea typeface="華康中圓體" pitchFamily="49" charset="-120"/>
              </a:rPr>
              <a:t>執行平台</a:t>
            </a:r>
          </a:p>
          <a:p>
            <a:pPr marL="742950" lvl="1" indent="-285750" eaLnBrk="1" hangingPunct="1"/>
            <a:r>
              <a:rPr lang="en-US" altLang="zh-TW" sz="2100" dirty="0" smtClean="0">
                <a:latin typeface="+mj-lt"/>
                <a:ea typeface="華康中圓體" pitchFamily="49" charset="-120"/>
              </a:rPr>
              <a:t>Java</a:t>
            </a:r>
            <a:r>
              <a:rPr lang="zh-TW" altLang="en-US" sz="2100" dirty="0" smtClean="0">
                <a:latin typeface="華康中圓體" pitchFamily="49" charset="-120"/>
                <a:ea typeface="華康中圓體" pitchFamily="49" charset="-120"/>
              </a:rPr>
              <a:t>程式執行流程</a:t>
            </a:r>
          </a:p>
          <a:p>
            <a:pPr eaLnBrk="1" hangingPunct="1">
              <a:buFont typeface="Wingdings" pitchFamily="2" charset="2"/>
              <a:buNone/>
            </a:pPr>
            <a:endParaRPr lang="zh-TW" altLang="en-US" sz="1600" dirty="0" smtClean="0">
              <a:latin typeface="華康中圓體" pitchFamily="49" charset="-120"/>
              <a:ea typeface="華康中圓體" pitchFamily="49" charset="-120"/>
            </a:endParaRPr>
          </a:p>
          <a:p>
            <a:pPr marL="1143000" lvl="2" indent="-228600" eaLnBrk="1" hangingPunct="1">
              <a:buFont typeface="Wingdings" pitchFamily="2" charset="2"/>
              <a:buChar char="p"/>
            </a:pPr>
            <a:r>
              <a:rPr lang="zh-TW" altLang="en-US" sz="1900" dirty="0" smtClean="0">
                <a:latin typeface="華康中圓體" pitchFamily="49" charset="-120"/>
                <a:ea typeface="華康中圓體" pitchFamily="49" charset="-120"/>
              </a:rPr>
              <a:t>位元組碼為一種貼近於機器語言的編碼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6156325" y="1989138"/>
            <a:ext cx="22320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>
                <a:latin typeface="Times New Roman" pitchFamily="18" charset="0"/>
                <a:ea typeface="華康中圓體" pitchFamily="49" charset="-120"/>
              </a:rPr>
              <a:t>Java</a:t>
            </a:r>
            <a:r>
              <a:rPr lang="zh-TW" altLang="en-US">
                <a:latin typeface="Times New Roman" pitchFamily="18" charset="0"/>
                <a:ea typeface="華康中圓體" pitchFamily="49" charset="-120"/>
              </a:rPr>
              <a:t>程式</a:t>
            </a:r>
            <a:r>
              <a:rPr lang="en-US" altLang="zh-TW">
                <a:latin typeface="Times New Roman" pitchFamily="18" charset="0"/>
                <a:ea typeface="華康中圓體" pitchFamily="49" charset="-120"/>
              </a:rPr>
              <a:t>(*.java)</a:t>
            </a:r>
          </a:p>
        </p:txBody>
      </p:sp>
      <p:sp>
        <p:nvSpPr>
          <p:cNvPr id="39941" name="AutoShape 6"/>
          <p:cNvSpPr>
            <a:spLocks noChangeArrowheads="1"/>
          </p:cNvSpPr>
          <p:nvPr/>
        </p:nvSpPr>
        <p:spPr bwMode="auto">
          <a:xfrm>
            <a:off x="7092950" y="2638425"/>
            <a:ext cx="358775" cy="2873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39942" name="AutoShape 7"/>
          <p:cNvSpPr>
            <a:spLocks noChangeArrowheads="1"/>
          </p:cNvSpPr>
          <p:nvPr/>
        </p:nvSpPr>
        <p:spPr bwMode="auto">
          <a:xfrm>
            <a:off x="6227763" y="3141663"/>
            <a:ext cx="2232025" cy="720725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zh-TW" altLang="en-US">
                <a:latin typeface="Times New Roman" pitchFamily="18" charset="0"/>
                <a:ea typeface="華康中圓體" pitchFamily="49" charset="-120"/>
              </a:rPr>
              <a:t>位元組碼</a:t>
            </a:r>
            <a:r>
              <a:rPr lang="en-US" altLang="zh-TW">
                <a:latin typeface="Times New Roman" pitchFamily="18" charset="0"/>
                <a:ea typeface="華康中圓體" pitchFamily="49" charset="-120"/>
              </a:rPr>
              <a:t>(*.class)</a:t>
            </a:r>
          </a:p>
        </p:txBody>
      </p:sp>
      <p:sp>
        <p:nvSpPr>
          <p:cNvPr id="39943" name="AutoShape 8"/>
          <p:cNvSpPr>
            <a:spLocks noChangeArrowheads="1"/>
          </p:cNvSpPr>
          <p:nvPr/>
        </p:nvSpPr>
        <p:spPr bwMode="auto">
          <a:xfrm>
            <a:off x="7092950" y="4149725"/>
            <a:ext cx="358775" cy="2873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39944" name="AutoShape 9"/>
          <p:cNvSpPr>
            <a:spLocks noChangeArrowheads="1"/>
          </p:cNvSpPr>
          <p:nvPr/>
        </p:nvSpPr>
        <p:spPr bwMode="auto">
          <a:xfrm>
            <a:off x="6227763" y="4652963"/>
            <a:ext cx="2232025" cy="720725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zh-TW" altLang="en-US">
                <a:latin typeface="Times New Roman" pitchFamily="18" charset="0"/>
                <a:ea typeface="華康中圓體" pitchFamily="49" charset="-120"/>
              </a:rPr>
              <a:t>機器語言</a:t>
            </a:r>
            <a:endParaRPr lang="en-US" altLang="zh-TW">
              <a:latin typeface="Times New Roman" pitchFamily="18" charset="0"/>
              <a:ea typeface="華康中圓體" pitchFamily="49" charset="-120"/>
            </a:endParaRPr>
          </a:p>
        </p:txBody>
      </p:sp>
      <p:sp>
        <p:nvSpPr>
          <p:cNvPr id="39945" name="AutoShape 10"/>
          <p:cNvSpPr>
            <a:spLocks noChangeArrowheads="1"/>
          </p:cNvSpPr>
          <p:nvPr/>
        </p:nvSpPr>
        <p:spPr bwMode="auto">
          <a:xfrm>
            <a:off x="7092950" y="5589240"/>
            <a:ext cx="358775" cy="2873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39946" name="Text Box 11"/>
          <p:cNvSpPr txBox="1">
            <a:spLocks noChangeArrowheads="1"/>
          </p:cNvSpPr>
          <p:nvPr/>
        </p:nvSpPr>
        <p:spPr bwMode="auto">
          <a:xfrm>
            <a:off x="6351588" y="5949280"/>
            <a:ext cx="20224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TW" altLang="en-US" dirty="0">
                <a:ea typeface="華康中圓體" pitchFamily="49" charset="-120"/>
              </a:rPr>
              <a:t>載入記憶體中執行</a:t>
            </a:r>
          </a:p>
        </p:txBody>
      </p:sp>
      <p:sp>
        <p:nvSpPr>
          <p:cNvPr id="39947" name="Text Box 12"/>
          <p:cNvSpPr txBox="1">
            <a:spLocks noChangeArrowheads="1"/>
          </p:cNvSpPr>
          <p:nvPr/>
        </p:nvSpPr>
        <p:spPr bwMode="auto">
          <a:xfrm>
            <a:off x="4572000" y="4075113"/>
            <a:ext cx="12858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TW">
                <a:latin typeface="Times New Roman" pitchFamily="18" charset="0"/>
                <a:ea typeface="華康中圓體" pitchFamily="49" charset="-120"/>
              </a:rPr>
              <a:t>Java</a:t>
            </a:r>
            <a:r>
              <a:rPr lang="zh-TW" altLang="en-US">
                <a:latin typeface="Times New Roman" pitchFamily="18" charset="0"/>
                <a:ea typeface="華康中圓體" pitchFamily="49" charset="-120"/>
              </a:rPr>
              <a:t>直譯器</a:t>
            </a:r>
          </a:p>
        </p:txBody>
      </p:sp>
      <p:sp>
        <p:nvSpPr>
          <p:cNvPr id="39948" name="Text Box 13"/>
          <p:cNvSpPr txBox="1">
            <a:spLocks noChangeArrowheads="1"/>
          </p:cNvSpPr>
          <p:nvPr/>
        </p:nvSpPr>
        <p:spPr bwMode="auto">
          <a:xfrm>
            <a:off x="4572000" y="2563813"/>
            <a:ext cx="12858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TW" dirty="0">
                <a:latin typeface="Times New Roman" pitchFamily="18" charset="0"/>
                <a:ea typeface="華康中圓體" pitchFamily="49" charset="-120"/>
              </a:rPr>
              <a:t>Java</a:t>
            </a:r>
            <a:r>
              <a:rPr lang="zh-TW" altLang="en-US" dirty="0">
                <a:latin typeface="Times New Roman" pitchFamily="18" charset="0"/>
                <a:ea typeface="華康中圓體" pitchFamily="49" charset="-120"/>
              </a:rPr>
              <a:t>編譯器</a:t>
            </a:r>
          </a:p>
        </p:txBody>
      </p:sp>
      <p:sp>
        <p:nvSpPr>
          <p:cNvPr id="17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華康中圓體(P)" pitchFamily="34" charset="-120"/>
                <a:cs typeface="Times New Roman" pitchFamily="18" charset="0"/>
              </a:rPr>
              <a:t>Java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程式語言</a:t>
            </a:r>
            <a:endParaRPr lang="zh-TW" altLang="en-US" dirty="0" smtClean="0">
              <a:ea typeface="華康中圓體(P)" pitchFamily="34" charset="-12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內容版面配置區 2"/>
          <p:cNvSpPr>
            <a:spLocks noGrp="1"/>
          </p:cNvSpPr>
          <p:nvPr>
            <p:ph idx="4294967295"/>
          </p:nvPr>
        </p:nvSpPr>
        <p:spPr>
          <a:xfrm>
            <a:off x="971550" y="1989138"/>
            <a:ext cx="766127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zh-TW" altLang="en-US" sz="2400" dirty="0" smtClean="0">
                <a:latin typeface="Times New Roman" pitchFamily="18" charset="0"/>
                <a:ea typeface="華康中圓體" pitchFamily="49" charset="-120"/>
              </a:rPr>
              <a:t>執行平台</a:t>
            </a:r>
            <a:endParaRPr lang="en-US" altLang="zh-TW" sz="2400" dirty="0" smtClean="0">
              <a:latin typeface="Times New Roman" pitchFamily="18" charset="0"/>
              <a:ea typeface="華康中圓體" pitchFamily="49" charset="-120"/>
            </a:endParaRPr>
          </a:p>
          <a:p>
            <a:pPr marL="742950" lvl="1" indent="-285750" eaLnBrk="1" hangingPunct="1"/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直譯器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(Interpreter)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：使用直譯器來翻譯程式的過程中，不需要產生目的檔，直譯器會將程式一行一行的讀入，並且逐行翻譯，並送交由電腦執行。編譯器形成可執行檔其執行速度快，但中間過程較為耗時繁瑣；直譯器其執行速度慢，但中間過程較為簡單利用這種方式完成的程式語言。</a:t>
            </a:r>
            <a:endParaRPr lang="en-US" altLang="zh-TW" sz="2100" dirty="0" smtClean="0">
              <a:latin typeface="Times New Roman" pitchFamily="18" charset="0"/>
              <a:ea typeface="華康中圓體" pitchFamily="49" charset="-120"/>
            </a:endParaRPr>
          </a:p>
          <a:p>
            <a:pPr marL="742950" lvl="1" indent="-285750" eaLnBrk="1" hangingPunct="1"/>
            <a:endParaRPr lang="zh-TW" altLang="en-US" sz="2000" dirty="0" smtClean="0">
              <a:latin typeface="Times New Roman" pitchFamily="18" charset="0"/>
              <a:ea typeface="華康中圓體" pitchFamily="49" charset="-120"/>
            </a:endParaRPr>
          </a:p>
          <a:p>
            <a:pPr marL="742950" lvl="1" indent="-285750" eaLnBrk="1" hangingPunct="1"/>
            <a:r>
              <a:rPr lang="en-US" altLang="zh-TW" sz="2100" dirty="0" smtClean="0">
                <a:latin typeface="+mj-lt"/>
                <a:ea typeface="華康中圓體" pitchFamily="49" charset="-120"/>
              </a:rPr>
              <a:t>Java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執行環境建構於作業系統上的虛擬機器，程式人員只要針對這個執行環境進行設計即可。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華康中圓體(P)" pitchFamily="34" charset="-120"/>
                <a:cs typeface="Times New Roman" pitchFamily="18" charset="0"/>
              </a:rPr>
              <a:t>Java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程式語言</a:t>
            </a:r>
            <a:endParaRPr lang="zh-TW" altLang="en-US" dirty="0" smtClean="0">
              <a:ea typeface="華康中圓體(P)" pitchFamily="34" charset="-12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 rot="9906858">
            <a:off x="903849" y="1522356"/>
            <a:ext cx="1284372" cy="1284166"/>
          </a:xfrm>
          <a:prstGeom prst="ellipse">
            <a:avLst/>
          </a:prstGeom>
          <a:gradFill flip="none" rotWithShape="1">
            <a:gsLst>
              <a:gs pos="0">
                <a:srgbClr val="DA4E62">
                  <a:shade val="30000"/>
                  <a:satMod val="115000"/>
                </a:srgbClr>
              </a:gs>
              <a:gs pos="50000">
                <a:srgbClr val="DA4E62">
                  <a:shade val="67500"/>
                  <a:satMod val="115000"/>
                </a:srgbClr>
              </a:gs>
              <a:gs pos="100000">
                <a:srgbClr val="E68A97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4"/>
          <p:cNvGrpSpPr/>
          <p:nvPr/>
        </p:nvGrpSpPr>
        <p:grpSpPr>
          <a:xfrm>
            <a:off x="1414000" y="2090353"/>
            <a:ext cx="6663201" cy="3558928"/>
            <a:chOff x="2591057" y="2291954"/>
            <a:chExt cx="3986821" cy="2279795"/>
          </a:xfrm>
        </p:grpSpPr>
        <p:sp>
          <p:nvSpPr>
            <p:cNvPr id="6" name="剪去單一角落矩形 5"/>
            <p:cNvSpPr/>
            <p:nvPr/>
          </p:nvSpPr>
          <p:spPr>
            <a:xfrm rot="21342982">
              <a:off x="2591057" y="2291954"/>
              <a:ext cx="3986821" cy="2279795"/>
            </a:xfrm>
            <a:prstGeom prst="snip1Rect">
              <a:avLst/>
            </a:prstGeom>
            <a:gradFill flip="none" rotWithShape="1">
              <a:gsLst>
                <a:gs pos="0">
                  <a:srgbClr val="5081BD">
                    <a:shade val="30000"/>
                    <a:satMod val="115000"/>
                  </a:srgbClr>
                </a:gs>
                <a:gs pos="50000">
                  <a:srgbClr val="5081BD">
                    <a:shade val="67500"/>
                    <a:satMod val="115000"/>
                  </a:srgbClr>
                </a:gs>
                <a:gs pos="100000">
                  <a:srgbClr val="5081BD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剪去單一角落矩形 6"/>
            <p:cNvSpPr/>
            <p:nvPr/>
          </p:nvSpPr>
          <p:spPr>
            <a:xfrm>
              <a:off x="2621903" y="2397966"/>
              <a:ext cx="3937519" cy="1987421"/>
            </a:xfrm>
            <a:prstGeom prst="snip1Rect">
              <a:avLst/>
            </a:prstGeom>
            <a:gradFill>
              <a:gsLst>
                <a:gs pos="0">
                  <a:srgbClr val="EEEEEE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4800000" scaled="0"/>
            </a:gradFill>
            <a:ln w="127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圓角矩形 7"/>
            <p:cNvSpPr/>
            <p:nvPr/>
          </p:nvSpPr>
          <p:spPr>
            <a:xfrm rot="19243187">
              <a:off x="2693916" y="2537246"/>
              <a:ext cx="206005" cy="32025"/>
            </a:xfrm>
            <a:prstGeom prst="roundRect">
              <a:avLst>
                <a:gd name="adj" fmla="val 50000"/>
              </a:avLst>
            </a:prstGeom>
            <a:solidFill>
              <a:srgbClr val="D5D3C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文字方塊 8"/>
          <p:cNvSpPr txBox="1"/>
          <p:nvPr/>
        </p:nvSpPr>
        <p:spPr>
          <a:xfrm rot="20994153">
            <a:off x="890503" y="1797902"/>
            <a:ext cx="1499506" cy="40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華康中特圓體" pitchFamily="49" charset="-120"/>
                <a:ea typeface="華康中特圓體" pitchFamily="49" charset="-120"/>
              </a:rPr>
              <a:t>學習目標</a:t>
            </a:r>
            <a:endParaRPr lang="ko-KR" altLang="en-US" sz="2000" dirty="0" smtClean="0">
              <a:solidFill>
                <a:schemeClr val="bg1"/>
              </a:solidFill>
              <a:effectLst>
                <a:outerShdw dist="38100" dir="2700000" algn="tl" rotWithShape="0">
                  <a:prstClr val="black"/>
                </a:outerShdw>
              </a:effectLst>
              <a:latin typeface="華康中特圓體" pitchFamily="49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pc="-150" dirty="0" smtClean="0">
                <a:latin typeface="華康粗黑體" pitchFamily="49" charset="-120"/>
                <a:ea typeface="華康粗黑體" pitchFamily="49" charset="-120"/>
              </a:rPr>
              <a:t>遊戲開發工具</a:t>
            </a:r>
            <a:endParaRPr lang="zh-TW" altLang="en-US" dirty="0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767389" y="2501058"/>
            <a:ext cx="6357937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TW" altLang="en-US" sz="2200" dirty="0">
                <a:latin typeface="華康粗圓體" pitchFamily="49" charset="-120"/>
                <a:ea typeface="華康粗圓體" pitchFamily="49" charset="-120"/>
              </a:rPr>
              <a:t>學習完</a:t>
            </a:r>
            <a:r>
              <a:rPr lang="zh-TW" altLang="en-US" sz="2200" dirty="0" smtClean="0">
                <a:latin typeface="華康粗圓體" pitchFamily="49" charset="-120"/>
                <a:ea typeface="華康粗圓體" pitchFamily="49" charset="-120"/>
              </a:rPr>
              <a:t>本單元後</a:t>
            </a:r>
            <a:r>
              <a:rPr lang="zh-TW" altLang="en-US" sz="2200" dirty="0">
                <a:latin typeface="華康粗圓體" pitchFamily="49" charset="-120"/>
                <a:ea typeface="華康粗圓體" pitchFamily="49" charset="-120"/>
              </a:rPr>
              <a:t>，您將</a:t>
            </a:r>
            <a:r>
              <a:rPr lang="zh-TW" altLang="en-US" sz="2200" dirty="0" smtClean="0">
                <a:latin typeface="華康粗圓體" pitchFamily="49" charset="-120"/>
                <a:ea typeface="華康粗圓體" pitchFamily="49" charset="-120"/>
              </a:rPr>
              <a:t>能：</a:t>
            </a:r>
            <a:endParaRPr lang="en-US" altLang="zh-TW" sz="2200" dirty="0">
              <a:latin typeface="華康粗圓體" pitchFamily="49" charset="-120"/>
              <a:ea typeface="華康粗圓體" pitchFamily="49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sz="2200" i="1" dirty="0" smtClean="0">
                <a:solidFill>
                  <a:schemeClr val="accent1"/>
                </a:solidFill>
                <a:latin typeface="Arial Black" pitchFamily="34" charset="0"/>
                <a:ea typeface="華康粗圓體" pitchFamily="49" charset="-120"/>
              </a:rPr>
              <a:t>1.</a:t>
            </a:r>
            <a:r>
              <a:rPr lang="zh-TW" altLang="en-US" sz="2200" i="1" dirty="0" smtClean="0">
                <a:solidFill>
                  <a:schemeClr val="accent1"/>
                </a:solidFill>
                <a:latin typeface="Arial Black" pitchFamily="34" charset="0"/>
                <a:ea typeface="華康粗圓體" pitchFamily="49" charset="-120"/>
              </a:rPr>
              <a:t> </a:t>
            </a:r>
            <a:r>
              <a:rPr lang="zh-TW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了解遊戲可使用哪些工具開發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TW" sz="2200" i="1" dirty="0" smtClean="0">
                <a:solidFill>
                  <a:schemeClr val="accent1"/>
                </a:solidFill>
                <a:latin typeface="Arial Black" pitchFamily="34" charset="0"/>
                <a:ea typeface="華康粗圓體" pitchFamily="49" charset="-120"/>
              </a:rPr>
              <a:t>2.</a:t>
            </a:r>
            <a:r>
              <a:rPr lang="zh-TW" altLang="en-US" sz="2200" i="1" dirty="0" smtClean="0">
                <a:solidFill>
                  <a:schemeClr val="accent1"/>
                </a:solidFill>
                <a:latin typeface="Arial Black" pitchFamily="34" charset="0"/>
                <a:ea typeface="華康粗圓體" pitchFamily="49" charset="-120"/>
              </a:rPr>
              <a:t> </a:t>
            </a:r>
            <a:r>
              <a:rPr lang="zh-TW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對各種開發工具有初步的了解</a:t>
            </a:r>
            <a:endParaRPr lang="en-US" altLang="zh-TW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sz="2200" i="1" dirty="0" smtClean="0">
                <a:solidFill>
                  <a:schemeClr val="accent1"/>
                </a:solidFill>
                <a:latin typeface="Arial Black" pitchFamily="34" charset="0"/>
                <a:ea typeface="華康粗圓體" pitchFamily="49" charset="-120"/>
              </a:rPr>
              <a:t>3.</a:t>
            </a:r>
            <a:r>
              <a:rPr lang="zh-TW" altLang="en-US" sz="2200" i="1" dirty="0" smtClean="0">
                <a:solidFill>
                  <a:schemeClr val="accent1"/>
                </a:solidFill>
                <a:latin typeface="Arial Black" pitchFamily="34" charset="0"/>
                <a:ea typeface="華康粗圓體" pitchFamily="49" charset="-120"/>
              </a:rPr>
              <a:t> </a:t>
            </a:r>
            <a:r>
              <a:rPr lang="zh-TW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各種程式語言的優缺點</a:t>
            </a:r>
            <a:endParaRPr lang="en-US" altLang="zh-TW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sz="2200" i="1" dirty="0" smtClean="0">
                <a:solidFill>
                  <a:schemeClr val="accent1"/>
                </a:solidFill>
                <a:latin typeface="Arial Black" pitchFamily="34" charset="0"/>
                <a:ea typeface="華康粗圓體" pitchFamily="49" charset="-120"/>
              </a:rPr>
              <a:t>4.</a:t>
            </a:r>
            <a:r>
              <a:rPr lang="zh-TW" altLang="en-US" sz="2200" i="1" dirty="0" smtClean="0">
                <a:solidFill>
                  <a:schemeClr val="accent1"/>
                </a:solidFill>
                <a:latin typeface="Arial Black" pitchFamily="34" charset="0"/>
                <a:ea typeface="華康粗圓體" pitchFamily="49" charset="-120"/>
              </a:rPr>
              <a:t> </a:t>
            </a:r>
            <a:r>
              <a:rPr lang="zh-TW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比較各開發工具所呈現出來的遊戲效果</a:t>
            </a:r>
            <a:endParaRPr lang="zh-TW" altLang="en-US" sz="2400" dirty="0">
              <a:latin typeface="華康粗圓體" pitchFamily="49" charset="-120"/>
              <a:ea typeface="華康粗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內容版面配置區 2"/>
          <p:cNvSpPr>
            <a:spLocks noGrp="1"/>
          </p:cNvSpPr>
          <p:nvPr>
            <p:ph idx="4294967295"/>
          </p:nvPr>
        </p:nvSpPr>
        <p:spPr>
          <a:xfrm>
            <a:off x="971550" y="1989138"/>
            <a:ext cx="766127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zh-TW" altLang="en-US" sz="2400" dirty="0" smtClean="0">
                <a:latin typeface="Times New Roman" pitchFamily="18" charset="0"/>
                <a:ea typeface="華康中圓體" pitchFamily="49" charset="-120"/>
              </a:rPr>
              <a:t>執行平台</a:t>
            </a:r>
            <a:endParaRPr lang="zh-TW" altLang="en-US" sz="2100" dirty="0" smtClean="0">
              <a:latin typeface="Times New Roman" pitchFamily="18" charset="0"/>
              <a:ea typeface="華康中圓體" pitchFamily="49" charset="-120"/>
            </a:endParaRPr>
          </a:p>
          <a:p>
            <a:pPr marL="742950" lvl="1" indent="-285750" eaLnBrk="1" hangingPunct="1"/>
            <a:r>
              <a:rPr lang="en-US" altLang="zh-TW" sz="2100" dirty="0" smtClean="0">
                <a:latin typeface="+mj-lt"/>
                <a:ea typeface="華康中圓體" pitchFamily="49" charset="-120"/>
              </a:rPr>
              <a:t>Java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程式應用於遊戲上有兩種展現方式：</a:t>
            </a:r>
          </a:p>
          <a:p>
            <a:pPr marL="1143000" lvl="2" indent="-228600" eaLnBrk="1" hangingPunct="1">
              <a:buFont typeface="Wingdings" pitchFamily="2" charset="2"/>
              <a:buChar char="ü"/>
            </a:pPr>
            <a:r>
              <a:rPr kumimoji="0" lang="zh-TW" altLang="en-US" sz="2100" dirty="0" smtClean="0">
                <a:solidFill>
                  <a:srgbClr val="1761D9"/>
                </a:solidFill>
                <a:latin typeface="Times New Roman" pitchFamily="18" charset="0"/>
                <a:ea typeface="華康中圓體" pitchFamily="49" charset="-120"/>
              </a:rPr>
              <a:t>運</a:t>
            </a:r>
            <a:r>
              <a:rPr lang="zh-TW" altLang="en-US" sz="2100" dirty="0" smtClean="0">
                <a:solidFill>
                  <a:srgbClr val="1761D9"/>
                </a:solidFill>
                <a:latin typeface="Times New Roman" pitchFamily="18" charset="0"/>
                <a:ea typeface="華康中圓體" pitchFamily="49" charset="-120"/>
              </a:rPr>
              <a:t>用視窗應用程式</a:t>
            </a:r>
          </a:p>
          <a:p>
            <a:pPr marL="1143000" lvl="2" indent="-228600" eaLnBrk="1" hangingPunct="1">
              <a:buFont typeface="Wingdings" pitchFamily="2" charset="2"/>
              <a:buChar char="ü"/>
            </a:pPr>
            <a:r>
              <a:rPr lang="zh-TW" altLang="en-US" sz="2100" dirty="0" smtClean="0">
                <a:solidFill>
                  <a:srgbClr val="1761D9"/>
                </a:solidFill>
                <a:latin typeface="Times New Roman" pitchFamily="18" charset="0"/>
                <a:ea typeface="華康中圓體" pitchFamily="49" charset="-120"/>
              </a:rPr>
              <a:t>使用</a:t>
            </a:r>
            <a:r>
              <a:rPr lang="en-US" altLang="zh-TW" sz="2100" dirty="0" smtClean="0">
                <a:solidFill>
                  <a:srgbClr val="1761D9"/>
                </a:solidFill>
                <a:latin typeface="+mj-lt"/>
                <a:ea typeface="華康中圓體" pitchFamily="49" charset="-120"/>
              </a:rPr>
              <a:t>Applet</a:t>
            </a:r>
            <a:r>
              <a:rPr lang="zh-TW" altLang="en-US" sz="2100" dirty="0" smtClean="0">
                <a:solidFill>
                  <a:srgbClr val="1761D9"/>
                </a:solidFill>
                <a:latin typeface="Times New Roman" pitchFamily="18" charset="0"/>
                <a:ea typeface="華康中圓體" pitchFamily="49" charset="-120"/>
              </a:rPr>
              <a:t>內嵌於網頁中</a:t>
            </a:r>
            <a:r>
              <a:rPr lang="en-US" altLang="zh-TW" sz="2100" dirty="0" smtClean="0">
                <a:solidFill>
                  <a:srgbClr val="1761D9"/>
                </a:solidFill>
                <a:latin typeface="Times New Roman" pitchFamily="18" charset="0"/>
                <a:ea typeface="華康中圓體" pitchFamily="49" charset="-120"/>
              </a:rPr>
              <a:t>: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使用者瀏覽到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Java Applet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程式的網頁時，會將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Applet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程式檔案下載，由瀏覽器啟動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Java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虛擬機器以執行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Java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程式，在這方面可稱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Java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是以網路作為他的執行平台。</a:t>
            </a:r>
            <a:endParaRPr lang="en-US" altLang="zh-TW" sz="2100" dirty="0" smtClean="0">
              <a:latin typeface="Times New Roman" pitchFamily="18" charset="0"/>
              <a:ea typeface="華康中圓體" pitchFamily="49" charset="-120"/>
            </a:endParaRPr>
          </a:p>
          <a:p>
            <a:pPr eaLnBrk="1" hangingPunct="1"/>
            <a:endParaRPr lang="zh-TW" altLang="en-US" sz="2100" dirty="0" smtClean="0">
              <a:latin typeface="Times New Roman" pitchFamily="18" charset="0"/>
              <a:ea typeface="華康中圓體" pitchFamily="49" charset="-12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華康中圓體(P)" pitchFamily="34" charset="-120"/>
                <a:cs typeface="Times New Roman" pitchFamily="18" charset="0"/>
              </a:rPr>
              <a:t>Java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程式語言</a:t>
            </a:r>
            <a:endParaRPr lang="zh-TW" altLang="en-US" dirty="0" smtClean="0">
              <a:ea typeface="華康中圓體(P)" pitchFamily="34" charset="-12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內容版面配置區 2"/>
          <p:cNvSpPr>
            <a:spLocks noGrp="1"/>
          </p:cNvSpPr>
          <p:nvPr>
            <p:ph idx="4294967295"/>
          </p:nvPr>
        </p:nvSpPr>
        <p:spPr>
          <a:xfrm>
            <a:off x="971550" y="1989138"/>
            <a:ext cx="766127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zh-TW" altLang="en-US" sz="2400" smtClean="0">
                <a:latin typeface="Times New Roman" pitchFamily="18" charset="0"/>
                <a:ea typeface="華康中圓體" pitchFamily="49" charset="-120"/>
              </a:rPr>
              <a:t>執行平台</a:t>
            </a:r>
          </a:p>
          <a:p>
            <a:pPr eaLnBrk="1" hangingPunct="1"/>
            <a:endParaRPr lang="en-US" altLang="zh-TW" sz="2400" smtClean="0">
              <a:latin typeface="Times New Roman" pitchFamily="18" charset="0"/>
              <a:ea typeface="華康中圓體" pitchFamily="49" charset="-120"/>
            </a:endParaRPr>
          </a:p>
          <a:p>
            <a:pPr eaLnBrk="1" hangingPunct="1"/>
            <a:endParaRPr lang="zh-TW" altLang="en-US" sz="2400" smtClean="0">
              <a:latin typeface="Times New Roman" pitchFamily="18" charset="0"/>
              <a:ea typeface="華康中圓體" pitchFamily="49" charset="-120"/>
            </a:endParaRPr>
          </a:p>
        </p:txBody>
      </p:sp>
      <p:pic>
        <p:nvPicPr>
          <p:cNvPr id="43012" name="Picture 4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987550"/>
            <a:ext cx="4524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4211638" y="3355975"/>
            <a:ext cx="24479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dirty="0">
                <a:latin typeface="+mj-lt"/>
                <a:ea typeface="華康中圓體" pitchFamily="49" charset="-120"/>
              </a:rPr>
              <a:t>Java</a:t>
            </a:r>
            <a:r>
              <a:rPr lang="zh-TW" altLang="en-US" dirty="0">
                <a:latin typeface="Times New Roman" pitchFamily="18" charset="0"/>
                <a:ea typeface="華康中圓體" pitchFamily="49" charset="-120"/>
              </a:rPr>
              <a:t>執行環境</a:t>
            </a:r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 rot="5400000">
            <a:off x="5146675" y="4005263"/>
            <a:ext cx="433387" cy="287338"/>
          </a:xfrm>
          <a:prstGeom prst="leftRightArrow">
            <a:avLst>
              <a:gd name="adj1" fmla="val 50000"/>
              <a:gd name="adj2" fmla="val 301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4211638" y="4508500"/>
            <a:ext cx="24479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zh-TW" altLang="en-US">
                <a:ea typeface="華康中圓體" pitchFamily="49" charset="-120"/>
              </a:rPr>
              <a:t>作業系統</a:t>
            </a:r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 rot="5400000">
            <a:off x="5146675" y="5157788"/>
            <a:ext cx="433387" cy="287338"/>
          </a:xfrm>
          <a:prstGeom prst="leftRightArrow">
            <a:avLst>
              <a:gd name="adj1" fmla="val 50000"/>
              <a:gd name="adj2" fmla="val 301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4211638" y="5732463"/>
            <a:ext cx="24479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zh-TW" altLang="en-US">
                <a:ea typeface="華康中圓體(P)" pitchFamily="34" charset="-120"/>
              </a:rPr>
              <a:t>電腦硬體</a:t>
            </a:r>
          </a:p>
        </p:txBody>
      </p:sp>
      <p:sp>
        <p:nvSpPr>
          <p:cNvPr id="43018" name="AutoShape 10"/>
          <p:cNvSpPr>
            <a:spLocks noChangeArrowheads="1"/>
          </p:cNvSpPr>
          <p:nvPr/>
        </p:nvSpPr>
        <p:spPr bwMode="auto">
          <a:xfrm rot="5400000">
            <a:off x="5075238" y="2781300"/>
            <a:ext cx="433388" cy="287337"/>
          </a:xfrm>
          <a:prstGeom prst="leftRightArrow">
            <a:avLst>
              <a:gd name="adj1" fmla="val 50000"/>
              <a:gd name="adj2" fmla="val 301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5919788" y="2154238"/>
            <a:ext cx="155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TW" altLang="en-US">
                <a:ea typeface="華康中圓體" pitchFamily="49" charset="-120"/>
              </a:rPr>
              <a:t>程式設計人員</a:t>
            </a:r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 flipH="1">
            <a:off x="3492500" y="3644900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395288" y="3448050"/>
            <a:ext cx="3024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TW" altLang="en-US" dirty="0">
                <a:latin typeface="華康中圓體" pitchFamily="49" charset="-120"/>
                <a:ea typeface="華康中圓體" pitchFamily="49" charset="-120"/>
              </a:rPr>
              <a:t>程式設計人員只要針對</a:t>
            </a:r>
            <a:r>
              <a:rPr lang="en-US" altLang="zh-TW" dirty="0">
                <a:latin typeface="+mj-lt"/>
                <a:ea typeface="華康中圓體" pitchFamily="49" charset="-120"/>
              </a:rPr>
              <a:t>Java</a:t>
            </a:r>
            <a:r>
              <a:rPr lang="zh-TW" altLang="en-US" dirty="0">
                <a:latin typeface="華康中圓體" pitchFamily="49" charset="-120"/>
                <a:ea typeface="華康中圓體" pitchFamily="49" charset="-120"/>
              </a:rPr>
              <a:t>執行環境進行設計即可</a:t>
            </a:r>
          </a:p>
        </p:txBody>
      </p:sp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華康中圓體(P)" pitchFamily="34" charset="-120"/>
                <a:cs typeface="Times New Roman" pitchFamily="18" charset="0"/>
              </a:rPr>
              <a:t>Java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程式語言</a:t>
            </a:r>
            <a:endParaRPr lang="zh-TW" altLang="en-US" dirty="0" smtClean="0">
              <a:ea typeface="華康中圓體(P)" pitchFamily="34" charset="-12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內容版面配置區 2"/>
          <p:cNvSpPr>
            <a:spLocks noGrp="1"/>
          </p:cNvSpPr>
          <p:nvPr>
            <p:ph idx="4294967295"/>
          </p:nvPr>
        </p:nvSpPr>
        <p:spPr>
          <a:xfrm>
            <a:off x="971550" y="1989138"/>
            <a:ext cx="766127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zh-TW" altLang="en-US" sz="2400" dirty="0" smtClean="0">
                <a:latin typeface="Times New Roman" pitchFamily="18" charset="0"/>
                <a:ea typeface="華康中圓體" pitchFamily="49" charset="-120"/>
              </a:rPr>
              <a:t>語言特性</a:t>
            </a:r>
          </a:p>
          <a:p>
            <a:pPr marL="742950" lvl="1" indent="-285750" eaLnBrk="1" hangingPunct="1"/>
            <a:r>
              <a:rPr lang="en-US" altLang="zh-TW" sz="2100" dirty="0" smtClean="0">
                <a:latin typeface="+mj-lt"/>
                <a:ea typeface="華康中圓體" pitchFamily="49" charset="-120"/>
              </a:rPr>
              <a:t>Java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以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C++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的語法關鍵字為基礎，目的在於使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C/C++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程式設計人員快速入手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Java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程式語言。</a:t>
            </a:r>
          </a:p>
          <a:p>
            <a:pPr marL="742950" lvl="1" indent="-285750" eaLnBrk="1" hangingPunct="1"/>
            <a:r>
              <a:rPr lang="en-US" altLang="zh-TW" sz="2100" dirty="0" smtClean="0">
                <a:latin typeface="+mj-lt"/>
                <a:ea typeface="華康中圓體" pitchFamily="49" charset="-120"/>
              </a:rPr>
              <a:t>Java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過濾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C++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中易犯錯及忽略的功能，例如指標的運用，並採用「垃圾收集」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(Garbage Collector)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機制來管理無用的物件資源。</a:t>
            </a:r>
          </a:p>
          <a:p>
            <a:pPr marL="742950" lvl="1" indent="-285750" eaLnBrk="1" hangingPunct="1"/>
            <a:r>
              <a:rPr lang="en-US" altLang="zh-TW" sz="2100" dirty="0" smtClean="0">
                <a:latin typeface="+mj-lt"/>
                <a:ea typeface="華康中圓體" pitchFamily="49" charset="-120"/>
              </a:rPr>
              <a:t>Java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與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C++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語法上的不同點為，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Java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為完全物件導向語言，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C++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為具有物件導向功能。</a:t>
            </a:r>
          </a:p>
          <a:p>
            <a:pPr marL="742950" lvl="1" indent="-285750" eaLnBrk="1" hangingPunct="1"/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若非執行速度上的考量，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Java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適用於中大型程式的開發。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華康中圓體(P)" pitchFamily="34" charset="-120"/>
                <a:cs typeface="Times New Roman" pitchFamily="18" charset="0"/>
              </a:rPr>
              <a:t>Java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程式語言</a:t>
            </a:r>
            <a:endParaRPr lang="zh-TW" altLang="en-US" dirty="0" smtClean="0">
              <a:ea typeface="華康中圓體(P)" pitchFamily="34" charset="-12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內容版面配置區 2"/>
          <p:cNvSpPr>
            <a:spLocks noGrp="1"/>
          </p:cNvSpPr>
          <p:nvPr>
            <p:ph idx="4294967295"/>
          </p:nvPr>
        </p:nvSpPr>
        <p:spPr>
          <a:xfrm>
            <a:off x="971550" y="1989138"/>
            <a:ext cx="766127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zh-TW" altLang="en-US" sz="2400" dirty="0" smtClean="0">
                <a:latin typeface="Times New Roman" pitchFamily="18" charset="0"/>
                <a:ea typeface="華康中圓體" pitchFamily="49" charset="-120"/>
              </a:rPr>
              <a:t>語言特性</a:t>
            </a:r>
          </a:p>
          <a:p>
            <a:pPr marL="742950" lvl="1" indent="-285750" eaLnBrk="1" hangingPunct="1"/>
            <a:r>
              <a:rPr kumimoji="0" lang="en-US" altLang="zh-TW" sz="2100" dirty="0" smtClean="0">
                <a:latin typeface="+mj-lt"/>
                <a:ea typeface="華康中圓體" pitchFamily="49" charset="-120"/>
              </a:rPr>
              <a:t>Java</a:t>
            </a:r>
            <a:r>
              <a:rPr kumimoji="0" lang="zh-TW" altLang="en-US" sz="2100" dirty="0" smtClean="0">
                <a:latin typeface="Times New Roman" pitchFamily="18" charset="0"/>
                <a:ea typeface="華康中圓體" pitchFamily="49" charset="-120"/>
              </a:rPr>
              <a:t>程式語言內容參考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endParaRPr kumimoji="0" lang="en-US" altLang="zh-TW" sz="1800" dirty="0" smtClean="0">
              <a:latin typeface="Times New Roman" pitchFamily="18" charset="0"/>
              <a:ea typeface="華康中圓體" pitchFamily="49" charset="-120"/>
            </a:endParaRPr>
          </a:p>
        </p:txBody>
      </p:sp>
      <p:grpSp>
        <p:nvGrpSpPr>
          <p:cNvPr id="2" name="群組 7"/>
          <p:cNvGrpSpPr>
            <a:grpSpLocks/>
          </p:cNvGrpSpPr>
          <p:nvPr/>
        </p:nvGrpSpPr>
        <p:grpSpPr bwMode="auto">
          <a:xfrm>
            <a:off x="1500188" y="2916238"/>
            <a:ext cx="4714875" cy="3656012"/>
            <a:chOff x="1214414" y="2345288"/>
            <a:chExt cx="4714908" cy="3655480"/>
          </a:xfrm>
        </p:grpSpPr>
        <p:pic>
          <p:nvPicPr>
            <p:cNvPr id="45062" name="圖片 8" descr="3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00166" y="2357430"/>
              <a:ext cx="4429156" cy="364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3" name="Rectangle 54"/>
            <p:cNvSpPr>
              <a:spLocks noChangeArrowheads="1"/>
            </p:cNvSpPr>
            <p:nvPr/>
          </p:nvSpPr>
          <p:spPr bwMode="auto">
            <a:xfrm>
              <a:off x="2488493" y="2345288"/>
              <a:ext cx="24406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b="1">
                  <a:solidFill>
                    <a:schemeClr val="bg1"/>
                  </a:solidFill>
                </a:rPr>
                <a:t>NotePad</a:t>
              </a:r>
            </a:p>
          </p:txBody>
        </p:sp>
        <p:sp>
          <p:nvSpPr>
            <p:cNvPr id="45064" name="Rectangle 54"/>
            <p:cNvSpPr>
              <a:spLocks noChangeArrowheads="1"/>
            </p:cNvSpPr>
            <p:nvPr/>
          </p:nvSpPr>
          <p:spPr bwMode="auto">
            <a:xfrm>
              <a:off x="1214414" y="2820719"/>
              <a:ext cx="4714908" cy="3037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>
              <a:spAutoFit/>
            </a:bodyPr>
            <a:lstStyle/>
            <a:p>
              <a:pPr marL="742950" lvl="1" indent="-285750" algn="l">
                <a:buFont typeface="Wingdings" pitchFamily="2" charset="2"/>
                <a:buNone/>
              </a:pPr>
              <a:r>
                <a:rPr kumimoji="0" lang="en-US" altLang="zh-TW" sz="1600" dirty="0">
                  <a:latin typeface="+mj-lt"/>
                  <a:ea typeface="華康中圓體" pitchFamily="49" charset="-120"/>
                </a:rPr>
                <a:t>public static void main(String </a:t>
              </a:r>
              <a:r>
                <a:rPr kumimoji="0" lang="en-US" altLang="zh-TW" sz="1600" dirty="0" err="1">
                  <a:latin typeface="+mj-lt"/>
                  <a:ea typeface="華康中圓體" pitchFamily="49" charset="-120"/>
                </a:rPr>
                <a:t>args</a:t>
              </a:r>
              <a:r>
                <a:rPr kumimoji="0" lang="en-US" altLang="zh-TW" sz="1600" dirty="0">
                  <a:latin typeface="+mj-lt"/>
                  <a:ea typeface="華康中圓體" pitchFamily="49" charset="-120"/>
                </a:rPr>
                <a:t>[])</a:t>
              </a:r>
            </a:p>
            <a:p>
              <a:pPr marL="742950" lvl="1" indent="-285750" algn="l">
                <a:buFont typeface="Wingdings" pitchFamily="2" charset="2"/>
                <a:buNone/>
              </a:pPr>
              <a:r>
                <a:rPr kumimoji="0" lang="en-US" altLang="zh-TW" sz="1600" dirty="0">
                  <a:latin typeface="+mj-lt"/>
                  <a:ea typeface="華康中圓體" pitchFamily="49" charset="-120"/>
                </a:rPr>
                <a:t>{</a:t>
              </a:r>
            </a:p>
            <a:p>
              <a:pPr marL="742950" lvl="1" indent="-285750" algn="l">
                <a:buFont typeface="Wingdings" pitchFamily="2" charset="2"/>
                <a:buNone/>
              </a:pPr>
              <a:r>
                <a:rPr kumimoji="0" lang="en-US" altLang="zh-TW" sz="1600" dirty="0">
                  <a:latin typeface="+mj-lt"/>
                  <a:ea typeface="華康中圓體" pitchFamily="49" charset="-120"/>
                </a:rPr>
                <a:t>   ex1103 </a:t>
              </a:r>
              <a:r>
                <a:rPr kumimoji="0" lang="en-US" altLang="zh-TW" sz="1600" dirty="0" err="1">
                  <a:latin typeface="+mj-lt"/>
                  <a:ea typeface="華康中圓體" pitchFamily="49" charset="-120"/>
                </a:rPr>
                <a:t>frm</a:t>
              </a:r>
              <a:r>
                <a:rPr kumimoji="0" lang="en-US" altLang="zh-TW" sz="1600" dirty="0">
                  <a:latin typeface="+mj-lt"/>
                  <a:ea typeface="華康中圓體" pitchFamily="49" charset="-120"/>
                </a:rPr>
                <a:t>= new ex1103();</a:t>
              </a:r>
            </a:p>
            <a:p>
              <a:pPr marL="742950" lvl="1" indent="-285750" algn="l">
                <a:buFont typeface="Wingdings" pitchFamily="2" charset="2"/>
                <a:buNone/>
              </a:pPr>
              <a:r>
                <a:rPr kumimoji="0" lang="en-US" altLang="zh-TW" sz="1600" dirty="0">
                  <a:latin typeface="+mj-lt"/>
                  <a:ea typeface="華康中圓體" pitchFamily="49" charset="-120"/>
                </a:rPr>
                <a:t>}</a:t>
              </a:r>
            </a:p>
            <a:p>
              <a:pPr marL="742950" lvl="1" indent="-285750" algn="l">
                <a:buFont typeface="Wingdings" pitchFamily="2" charset="2"/>
                <a:buNone/>
              </a:pPr>
              <a:r>
                <a:rPr kumimoji="0" lang="en-US" altLang="zh-TW" sz="1600" dirty="0">
                  <a:latin typeface="+mj-lt"/>
                  <a:ea typeface="華康中圓體" pitchFamily="49" charset="-120"/>
                </a:rPr>
                <a:t>Private void check()</a:t>
              </a:r>
            </a:p>
            <a:p>
              <a:pPr marL="742950" lvl="1" indent="-285750" algn="l">
                <a:buFont typeface="Wingdings" pitchFamily="2" charset="2"/>
                <a:buNone/>
              </a:pPr>
              <a:r>
                <a:rPr kumimoji="0" lang="en-US" altLang="zh-TW" sz="1600" dirty="0">
                  <a:latin typeface="+mj-lt"/>
                  <a:ea typeface="華康中圓體" pitchFamily="49" charset="-120"/>
                </a:rPr>
                <a:t>{</a:t>
              </a:r>
            </a:p>
            <a:p>
              <a:pPr marL="742950" lvl="1" indent="-285750" algn="l">
                <a:buFont typeface="Wingdings" pitchFamily="2" charset="2"/>
                <a:buNone/>
              </a:pPr>
              <a:r>
                <a:rPr kumimoji="0" lang="en-US" altLang="zh-TW" sz="1600" dirty="0">
                  <a:latin typeface="+mj-lt"/>
                  <a:ea typeface="華康中圓體" pitchFamily="49" charset="-120"/>
                </a:rPr>
                <a:t>   for(</a:t>
              </a:r>
              <a:r>
                <a:rPr kumimoji="0" lang="en-US" altLang="zh-TW" sz="1600" dirty="0" err="1">
                  <a:latin typeface="+mj-lt"/>
                  <a:ea typeface="華康中圓體" pitchFamily="49" charset="-120"/>
                </a:rPr>
                <a:t>int</a:t>
              </a:r>
              <a:r>
                <a:rPr kumimoji="0" lang="en-US" altLang="zh-TW" sz="1600" dirty="0">
                  <a:latin typeface="+mj-lt"/>
                  <a:ea typeface="華康中圓體" pitchFamily="49" charset="-120"/>
                </a:rPr>
                <a:t> </a:t>
              </a:r>
              <a:r>
                <a:rPr kumimoji="0" lang="en-US" altLang="zh-TW" sz="1600" dirty="0" err="1">
                  <a:latin typeface="+mj-lt"/>
                  <a:ea typeface="華康中圓體" pitchFamily="49" charset="-120"/>
                </a:rPr>
                <a:t>i</a:t>
              </a:r>
              <a:r>
                <a:rPr kumimoji="0" lang="en-US" altLang="zh-TW" sz="1600" dirty="0">
                  <a:latin typeface="+mj-lt"/>
                  <a:ea typeface="華康中圓體" pitchFamily="49" charset="-120"/>
                </a:rPr>
                <a:t>=0;i&lt;</a:t>
              </a:r>
              <a:r>
                <a:rPr kumimoji="0" lang="en-US" altLang="zh-TW" sz="1600" dirty="0" err="1">
                  <a:latin typeface="+mj-lt"/>
                  <a:ea typeface="華康中圓體" pitchFamily="49" charset="-120"/>
                </a:rPr>
                <a:t>p.length;i</a:t>
              </a:r>
              <a:r>
                <a:rPr kumimoji="0" lang="en-US" altLang="zh-TW" sz="1600" dirty="0">
                  <a:latin typeface="+mj-lt"/>
                  <a:ea typeface="華康中圓體" pitchFamily="49" charset="-120"/>
                </a:rPr>
                <a:t>++)</a:t>
              </a:r>
            </a:p>
            <a:p>
              <a:pPr marL="742950" lvl="1" indent="-285750" algn="l">
                <a:buFont typeface="Wingdings" pitchFamily="2" charset="2"/>
                <a:buNone/>
              </a:pPr>
              <a:r>
                <a:rPr kumimoji="0" lang="en-US" altLang="zh-TW" sz="1600" dirty="0">
                  <a:latin typeface="+mj-lt"/>
                  <a:ea typeface="華康中圓體" pitchFamily="49" charset="-120"/>
                </a:rPr>
                <a:t>   {</a:t>
              </a:r>
            </a:p>
            <a:p>
              <a:pPr marL="742950" lvl="1" indent="-285750" algn="l">
                <a:buFont typeface="Wingdings" pitchFamily="2" charset="2"/>
                <a:buNone/>
              </a:pPr>
              <a:r>
                <a:rPr kumimoji="0" lang="en-US" altLang="zh-TW" sz="1600" dirty="0">
                  <a:latin typeface="+mj-lt"/>
                  <a:ea typeface="華康中圓體" pitchFamily="49" charset="-120"/>
                </a:rPr>
                <a:t>      if (p[</a:t>
              </a:r>
              <a:r>
                <a:rPr kumimoji="0" lang="en-US" altLang="zh-TW" sz="1600" dirty="0" err="1">
                  <a:latin typeface="+mj-lt"/>
                  <a:ea typeface="華康中圓體" pitchFamily="49" charset="-120"/>
                </a:rPr>
                <a:t>i</a:t>
              </a:r>
              <a:r>
                <a:rPr kumimoji="0" lang="en-US" altLang="zh-TW" sz="1600" dirty="0">
                  <a:latin typeface="+mj-lt"/>
                  <a:ea typeface="華康中圓體" pitchFamily="49" charset="-120"/>
                </a:rPr>
                <a:t>].</a:t>
              </a:r>
              <a:r>
                <a:rPr kumimoji="0" lang="en-US" altLang="zh-TW" sz="1600" dirty="0" err="1">
                  <a:latin typeface="+mj-lt"/>
                  <a:ea typeface="華康中圓體" pitchFamily="49" charset="-120"/>
                </a:rPr>
                <a:t>px</a:t>
              </a:r>
              <a:r>
                <a:rPr kumimoji="0" lang="en-US" altLang="zh-TW" sz="1600" dirty="0">
                  <a:latin typeface="+mj-lt"/>
                  <a:ea typeface="華康中圓體" pitchFamily="49" charset="-120"/>
                </a:rPr>
                <a:t>&lt;0 || p[</a:t>
              </a:r>
              <a:r>
                <a:rPr kumimoji="0" lang="en-US" altLang="zh-TW" sz="1600" dirty="0" err="1">
                  <a:latin typeface="+mj-lt"/>
                  <a:ea typeface="華康中圓體" pitchFamily="49" charset="-120"/>
                </a:rPr>
                <a:t>i</a:t>
              </a:r>
              <a:r>
                <a:rPr kumimoji="0" lang="en-US" altLang="zh-TW" sz="1600" dirty="0">
                  <a:latin typeface="+mj-lt"/>
                  <a:ea typeface="華康中圓體" pitchFamily="49" charset="-120"/>
                </a:rPr>
                <a:t>].</a:t>
              </a:r>
              <a:r>
                <a:rPr kumimoji="0" lang="en-US" altLang="zh-TW" sz="1600" dirty="0" err="1">
                  <a:latin typeface="+mj-lt"/>
                  <a:ea typeface="華康中圓體" pitchFamily="49" charset="-120"/>
                </a:rPr>
                <a:t>px</a:t>
              </a:r>
              <a:r>
                <a:rPr kumimoji="0" lang="en-US" altLang="zh-TW" sz="1600" dirty="0">
                  <a:latin typeface="+mj-lt"/>
                  <a:ea typeface="華康中圓體" pitchFamily="49" charset="-120"/>
                </a:rPr>
                <a:t>&gt;400)</a:t>
              </a:r>
            </a:p>
            <a:p>
              <a:pPr marL="742950" lvl="1" indent="-285750" algn="l">
                <a:buFont typeface="Wingdings" pitchFamily="2" charset="2"/>
                <a:buNone/>
              </a:pPr>
              <a:r>
                <a:rPr kumimoji="0" lang="en-US" altLang="zh-TW" sz="1600" dirty="0">
                  <a:latin typeface="+mj-lt"/>
                  <a:ea typeface="華康中圓體" pitchFamily="49" charset="-120"/>
                </a:rPr>
                <a:t>         p[</a:t>
              </a:r>
              <a:r>
                <a:rPr kumimoji="0" lang="en-US" altLang="zh-TW" sz="1600" dirty="0" err="1">
                  <a:latin typeface="+mj-lt"/>
                  <a:ea typeface="華康中圓體" pitchFamily="49" charset="-120"/>
                </a:rPr>
                <a:t>i</a:t>
              </a:r>
              <a:r>
                <a:rPr kumimoji="0" lang="en-US" altLang="zh-TW" sz="1600" dirty="0">
                  <a:latin typeface="+mj-lt"/>
                  <a:ea typeface="華康中圓體" pitchFamily="49" charset="-120"/>
                </a:rPr>
                <a:t>].</a:t>
              </a:r>
              <a:r>
                <a:rPr kumimoji="0" lang="en-US" altLang="zh-TW" sz="1600" dirty="0" err="1">
                  <a:latin typeface="+mj-lt"/>
                  <a:ea typeface="華康中圓體" pitchFamily="49" charset="-120"/>
                </a:rPr>
                <a:t>dx</a:t>
              </a:r>
              <a:r>
                <a:rPr kumimoji="0" lang="en-US" altLang="zh-TW" sz="1600" dirty="0">
                  <a:latin typeface="+mj-lt"/>
                  <a:ea typeface="華康中圓體" pitchFamily="49" charset="-120"/>
                </a:rPr>
                <a:t>=-p[</a:t>
              </a:r>
              <a:r>
                <a:rPr kumimoji="0" lang="en-US" altLang="zh-TW" sz="1600" dirty="0" err="1">
                  <a:latin typeface="+mj-lt"/>
                  <a:ea typeface="華康中圓體" pitchFamily="49" charset="-120"/>
                </a:rPr>
                <a:t>i</a:t>
              </a:r>
              <a:r>
                <a:rPr kumimoji="0" lang="en-US" altLang="zh-TW" sz="1600" dirty="0">
                  <a:latin typeface="+mj-lt"/>
                  <a:ea typeface="華康中圓體" pitchFamily="49" charset="-120"/>
                </a:rPr>
                <a:t>].</a:t>
              </a:r>
              <a:r>
                <a:rPr kumimoji="0" lang="en-US" altLang="zh-TW" sz="1600" dirty="0" err="1">
                  <a:latin typeface="+mj-lt"/>
                  <a:ea typeface="華康中圓體" pitchFamily="49" charset="-120"/>
                </a:rPr>
                <a:t>dx</a:t>
              </a:r>
              <a:r>
                <a:rPr kumimoji="0" lang="en-US" altLang="zh-TW" sz="1600" dirty="0">
                  <a:latin typeface="+mj-lt"/>
                  <a:ea typeface="華康中圓體" pitchFamily="49" charset="-120"/>
                </a:rPr>
                <a:t>;</a:t>
              </a:r>
            </a:p>
            <a:p>
              <a:pPr marL="742950" lvl="1" indent="-285750" algn="l">
                <a:buFont typeface="Wingdings" pitchFamily="2" charset="2"/>
                <a:buNone/>
              </a:pPr>
              <a:r>
                <a:rPr kumimoji="0" lang="en-US" altLang="zh-TW" sz="1600" dirty="0">
                  <a:latin typeface="+mj-lt"/>
                  <a:ea typeface="華康中圓體" pitchFamily="49" charset="-120"/>
                </a:rPr>
                <a:t>   }</a:t>
              </a:r>
            </a:p>
            <a:p>
              <a:pPr marL="742950" lvl="1" indent="-285750" algn="l">
                <a:buFont typeface="Wingdings" pitchFamily="2" charset="2"/>
                <a:buNone/>
              </a:pPr>
              <a:r>
                <a:rPr kumimoji="0" lang="en-US" altLang="zh-TW" sz="1600" dirty="0">
                  <a:latin typeface="+mj-lt"/>
                  <a:ea typeface="華康中圓體" pitchFamily="49" charset="-120"/>
                </a:rPr>
                <a:t>}</a:t>
              </a:r>
              <a:endParaRPr lang="en-US" altLang="zh-TW" sz="1600" dirty="0">
                <a:latin typeface="+mj-lt"/>
                <a:ea typeface="華康中圓體" pitchFamily="49" charset="-120"/>
              </a:endParaRPr>
            </a:p>
          </p:txBody>
        </p:sp>
      </p:grp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華康中圓體(P)" pitchFamily="34" charset="-120"/>
                <a:cs typeface="Times New Roman" pitchFamily="18" charset="0"/>
              </a:rPr>
              <a:t>Java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程式語言</a:t>
            </a:r>
            <a:endParaRPr lang="zh-TW" altLang="en-US" dirty="0" smtClean="0">
              <a:ea typeface="華康中圓體(P)" pitchFamily="34" charset="-12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zh-TW" sz="2400" dirty="0" smtClean="0">
                <a:latin typeface="+mj-lt"/>
                <a:ea typeface="華康中圓體" pitchFamily="49" charset="-120"/>
              </a:rPr>
              <a:t>Java</a:t>
            </a:r>
            <a:r>
              <a:rPr lang="zh-TW" altLang="en-US" sz="2400" dirty="0" smtClean="0">
                <a:latin typeface="Times New Roman" pitchFamily="18" charset="0"/>
                <a:ea typeface="華康中圓體" pitchFamily="49" charset="-120"/>
              </a:rPr>
              <a:t>與遊戲設計</a:t>
            </a:r>
          </a:p>
          <a:p>
            <a:pPr marL="742950" lvl="1" indent="-285750" eaLnBrk="1" hangingPunct="1"/>
            <a:r>
              <a:rPr lang="en-US" altLang="zh-TW" sz="2100" dirty="0" smtClean="0">
                <a:latin typeface="+mj-lt"/>
                <a:ea typeface="華康中圓體" pitchFamily="49" charset="-120"/>
              </a:rPr>
              <a:t>Java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程式執行前必經過第二次編譯，且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Java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程式只有在需用到某些類別庫時才載入相關的類別，造成執行速度上的拖累。</a:t>
            </a:r>
          </a:p>
          <a:p>
            <a:pPr marL="742950" lvl="1" indent="-285750" eaLnBrk="1" hangingPunct="1"/>
            <a:r>
              <a:rPr lang="en-US" altLang="zh-TW" sz="2100" dirty="0" smtClean="0">
                <a:latin typeface="+mj-lt"/>
                <a:ea typeface="華康中圓體" pitchFamily="49" charset="-120"/>
              </a:rPr>
              <a:t>Java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在繪圖、網路、多媒體、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3D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方面提供相當多的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API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程式庫，用來設計遊戲可獲得更多資源。</a:t>
            </a:r>
          </a:p>
          <a:p>
            <a:pPr marL="742950" lvl="1" indent="-285750" eaLnBrk="1" hangingPunct="1"/>
            <a:r>
              <a:rPr lang="en-US" altLang="zh-TW" sz="2100" dirty="0" smtClean="0">
                <a:latin typeface="+mj-lt"/>
                <a:ea typeface="華康中圓體" pitchFamily="49" charset="-120"/>
              </a:rPr>
              <a:t>Java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的整合開發環境</a:t>
            </a:r>
          </a:p>
          <a:p>
            <a:pPr marL="1143000" lvl="2" indent="-228600" eaLnBrk="1" hangingPunct="1">
              <a:buFont typeface="Wingdings" pitchFamily="2" charset="2"/>
              <a:buChar char="Ø"/>
            </a:pPr>
            <a:r>
              <a:rPr kumimoji="0" lang="zh-TW" altLang="en-US" sz="1900" dirty="0" smtClean="0">
                <a:solidFill>
                  <a:srgbClr val="1761D9"/>
                </a:solidFill>
                <a:latin typeface="Times New Roman" pitchFamily="18" charset="0"/>
                <a:ea typeface="華康中圓體" pitchFamily="49" charset="-120"/>
              </a:rPr>
              <a:t>商業軟體：</a:t>
            </a:r>
            <a:r>
              <a:rPr kumimoji="0" lang="en-US" altLang="zh-TW" sz="1900" dirty="0" smtClean="0">
                <a:latin typeface="+mj-lt"/>
                <a:ea typeface="華康中圓體" pitchFamily="49" charset="-120"/>
              </a:rPr>
              <a:t>Visual J++</a:t>
            </a:r>
            <a:r>
              <a:rPr kumimoji="0" lang="zh-TW" altLang="en-US" sz="1900" dirty="0" smtClean="0">
                <a:latin typeface="+mj-lt"/>
                <a:ea typeface="華康中圓體" pitchFamily="49" charset="-120"/>
              </a:rPr>
              <a:t>、</a:t>
            </a:r>
            <a:r>
              <a:rPr kumimoji="0" lang="en-US" altLang="zh-TW" sz="1900" dirty="0" err="1" smtClean="0">
                <a:latin typeface="+mj-lt"/>
                <a:ea typeface="華康中圓體" pitchFamily="49" charset="-120"/>
              </a:rPr>
              <a:t>JBuilder</a:t>
            </a:r>
            <a:endParaRPr kumimoji="0" lang="en-US" altLang="zh-TW" sz="1900" dirty="0" smtClean="0">
              <a:latin typeface="+mj-lt"/>
              <a:ea typeface="華康中圓體" pitchFamily="49" charset="-120"/>
            </a:endParaRPr>
          </a:p>
          <a:p>
            <a:pPr marL="1143000" lvl="2" indent="-228600" eaLnBrk="1" hangingPunct="1">
              <a:buFont typeface="Wingdings" pitchFamily="2" charset="2"/>
              <a:buChar char="Ø"/>
            </a:pPr>
            <a:r>
              <a:rPr kumimoji="0" lang="zh-TW" altLang="en-US" sz="1900" dirty="0" smtClean="0">
                <a:solidFill>
                  <a:srgbClr val="1761D9"/>
                </a:solidFill>
                <a:latin typeface="Times New Roman" pitchFamily="18" charset="0"/>
                <a:ea typeface="華康中圓體" pitchFamily="49" charset="-120"/>
              </a:rPr>
              <a:t>非商業軟體：</a:t>
            </a:r>
            <a:r>
              <a:rPr kumimoji="0" lang="en-US" altLang="zh-TW" sz="1900" dirty="0" smtClean="0">
                <a:latin typeface="+mj-lt"/>
                <a:ea typeface="華康中圓體" pitchFamily="49" charset="-120"/>
              </a:rPr>
              <a:t>Forte </a:t>
            </a:r>
            <a:r>
              <a:rPr kumimoji="0" lang="zh-TW" altLang="en-US" sz="1900" dirty="0" smtClean="0">
                <a:latin typeface="+mj-lt"/>
                <a:ea typeface="華康中圓體" pitchFamily="49" charset="-120"/>
              </a:rPr>
              <a:t>、</a:t>
            </a:r>
            <a:r>
              <a:rPr kumimoji="0" lang="en-US" altLang="zh-TW" sz="1900" dirty="0" err="1" smtClean="0">
                <a:latin typeface="+mj-lt"/>
                <a:ea typeface="華康中圓體" pitchFamily="49" charset="-120"/>
              </a:rPr>
              <a:t>Netbeans</a:t>
            </a:r>
            <a:endParaRPr kumimoji="0" lang="en-US" altLang="zh-TW" sz="1900" dirty="0" smtClean="0">
              <a:latin typeface="+mj-lt"/>
              <a:ea typeface="華康中圓體" pitchFamily="49" charset="-120"/>
            </a:endParaRPr>
          </a:p>
          <a:p>
            <a:pPr marL="742950" lvl="1" indent="-285750" eaLnBrk="1" hangingPunct="1"/>
            <a:r>
              <a:rPr kumimoji="0" lang="en-US" altLang="zh-TW" sz="2100" dirty="0" smtClean="0">
                <a:latin typeface="+mj-lt"/>
                <a:ea typeface="華康中圓體" pitchFamily="49" charset="-120"/>
              </a:rPr>
              <a:t>Java</a:t>
            </a:r>
            <a:r>
              <a:rPr kumimoji="0" lang="zh-TW" altLang="en-US" sz="2100" dirty="0" smtClean="0">
                <a:latin typeface="Times New Roman" pitchFamily="18" charset="0"/>
                <a:ea typeface="華康中圓體" pitchFamily="49" charset="-120"/>
              </a:rPr>
              <a:t>應用於中大型的例子不多，所以整合式開發環境對遊戲設計的影響不大。</a:t>
            </a:r>
            <a:endParaRPr kumimoji="0" lang="en-US" altLang="zh-TW" sz="2500" dirty="0" smtClean="0">
              <a:latin typeface="Times New Roman" pitchFamily="18" charset="0"/>
              <a:ea typeface="華康中圓體" pitchFamily="49" charset="-12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華康中圓體(P)" pitchFamily="34" charset="-120"/>
                <a:cs typeface="Times New Roman" pitchFamily="18" charset="0"/>
              </a:rPr>
              <a:t>Java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程式語言</a:t>
            </a:r>
            <a:endParaRPr lang="zh-TW" altLang="en-US" dirty="0" smtClean="0">
              <a:ea typeface="華康中圓體(P)" pitchFamily="34" charset="-12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zh-TW" sz="2400" dirty="0" smtClean="0">
                <a:latin typeface="+mj-lt"/>
                <a:ea typeface="華康中圓體" pitchFamily="49" charset="-120"/>
              </a:rPr>
              <a:t>Java</a:t>
            </a:r>
            <a:r>
              <a:rPr lang="zh-TW" altLang="en-US" sz="2400" dirty="0" smtClean="0">
                <a:latin typeface="Times New Roman" pitchFamily="18" charset="0"/>
                <a:ea typeface="華康中圓體" pitchFamily="49" charset="-120"/>
              </a:rPr>
              <a:t>與遊戲設計</a:t>
            </a:r>
          </a:p>
          <a:p>
            <a:pPr marL="742950" lvl="1" indent="-285750" eaLnBrk="1" hangingPunct="1"/>
            <a:r>
              <a:rPr kumimoji="0" lang="en-US" altLang="zh-TW" sz="2100" dirty="0" smtClean="0">
                <a:latin typeface="+mj-lt"/>
                <a:ea typeface="華康中圓體" pitchFamily="49" charset="-120"/>
              </a:rPr>
              <a:t>Java</a:t>
            </a:r>
            <a:r>
              <a:rPr kumimoji="0" lang="zh-TW" altLang="en-US" sz="2100" dirty="0" smtClean="0">
                <a:latin typeface="Times New Roman" pitchFamily="18" charset="0"/>
                <a:ea typeface="華康中圓體" pitchFamily="49" charset="-120"/>
              </a:rPr>
              <a:t>線上小遊戲</a:t>
            </a:r>
            <a:r>
              <a:rPr kumimoji="0" lang="en-US" altLang="zh-TW" sz="2100" dirty="0" smtClean="0">
                <a:latin typeface="Times New Roman" pitchFamily="18" charset="0"/>
                <a:ea typeface="華康中圓體" pitchFamily="49" charset="-120"/>
              </a:rPr>
              <a:t>:</a:t>
            </a:r>
          </a:p>
          <a:p>
            <a:pPr marL="1147763" lvl="2" indent="-285750" eaLnBrk="1" hangingPunct="1"/>
            <a:r>
              <a:rPr lang="zh-TW" altLang="en-US" sz="1800" dirty="0" smtClean="0"/>
              <a:t>反應類</a:t>
            </a:r>
            <a:r>
              <a:rPr lang="en-US" altLang="zh-TW" sz="1800" dirty="0" smtClean="0"/>
              <a:t>:</a:t>
            </a:r>
            <a:r>
              <a:rPr kumimoji="0" lang="zh-TW" altLang="en-US" sz="1700" dirty="0" smtClean="0">
                <a:latin typeface="Times New Roman" pitchFamily="18" charset="0"/>
                <a:ea typeface="華康中圓體" pitchFamily="49" charset="-120"/>
                <a:hlinkClick r:id="rId3"/>
              </a:rPr>
              <a:t>傳統食鬼</a:t>
            </a:r>
            <a:r>
              <a:rPr lang="en-US" altLang="zh-TW" sz="1800" dirty="0" smtClean="0">
                <a:ea typeface="華康中圓體" pitchFamily="49" charset="-120"/>
              </a:rPr>
              <a:t>(</a:t>
            </a:r>
            <a:r>
              <a:rPr lang="zh-TW" altLang="en-US" sz="1800" dirty="0" smtClean="0">
                <a:ea typeface="華康中圓體" pitchFamily="49" charset="-120"/>
              </a:rPr>
              <a:t>遊戲來源</a:t>
            </a:r>
            <a:r>
              <a:rPr lang="en-US" altLang="zh-TW" sz="1800" dirty="0" smtClean="0">
                <a:ea typeface="華康中圓體" pitchFamily="49" charset="-120"/>
              </a:rPr>
              <a:t>:</a:t>
            </a:r>
            <a:r>
              <a:rPr lang="zh-TW" altLang="en-US" sz="1800" dirty="0" smtClean="0">
                <a:hlinkClick r:id="rId4"/>
              </a:rPr>
              <a:t>瘋之谷</a:t>
            </a:r>
            <a:r>
              <a:rPr lang="en-US" altLang="zh-TW" sz="1800" dirty="0" smtClean="0">
                <a:ea typeface="華康中圓體" pitchFamily="49" charset="-120"/>
              </a:rPr>
              <a:t>)</a:t>
            </a:r>
            <a:endParaRPr kumimoji="0" lang="en-US" altLang="zh-TW" sz="1700" dirty="0" smtClean="0">
              <a:latin typeface="Times New Roman" pitchFamily="18" charset="0"/>
              <a:ea typeface="華康中圓體" pitchFamily="49" charset="-120"/>
            </a:endParaRPr>
          </a:p>
          <a:p>
            <a:pPr marL="1147763" lvl="2" indent="-285750" eaLnBrk="1" hangingPunct="1"/>
            <a:r>
              <a:rPr lang="zh-TW" altLang="en-US" sz="1800" dirty="0" smtClean="0"/>
              <a:t>反應類</a:t>
            </a:r>
            <a:r>
              <a:rPr lang="en-US" altLang="zh-TW" sz="1800" dirty="0" smtClean="0"/>
              <a:t>:</a:t>
            </a:r>
            <a:r>
              <a:rPr kumimoji="0" lang="zh-TW" altLang="en-US" sz="1700" dirty="0" smtClean="0">
                <a:latin typeface="Times New Roman" pitchFamily="18" charset="0"/>
                <a:ea typeface="華康中圓體" pitchFamily="49" charset="-120"/>
                <a:hlinkClick r:id="rId5"/>
              </a:rPr>
              <a:t>冰與火</a:t>
            </a:r>
            <a:endParaRPr kumimoji="0" lang="en-US" altLang="zh-TW" sz="1700" dirty="0" smtClean="0">
              <a:latin typeface="Times New Roman" pitchFamily="18" charset="0"/>
              <a:ea typeface="華康中圓體" pitchFamily="49" charset="-120"/>
            </a:endParaRPr>
          </a:p>
          <a:p>
            <a:pPr marL="1147763" lvl="2" indent="-285750" eaLnBrk="1" hangingPunct="1"/>
            <a:r>
              <a:rPr kumimoji="0" lang="zh-TW" altLang="en-US" sz="1700" dirty="0" smtClean="0">
                <a:latin typeface="Times New Roman" pitchFamily="18" charset="0"/>
                <a:ea typeface="華康中圓體" pitchFamily="49" charset="-120"/>
              </a:rPr>
              <a:t>反應類</a:t>
            </a:r>
            <a:r>
              <a:rPr kumimoji="0" lang="en-US" altLang="zh-TW" sz="1700" dirty="0" smtClean="0">
                <a:latin typeface="Times New Roman" pitchFamily="18" charset="0"/>
                <a:ea typeface="華康中圓體" pitchFamily="49" charset="-120"/>
              </a:rPr>
              <a:t>:</a:t>
            </a:r>
            <a:r>
              <a:rPr lang="zh-TW" altLang="en-US" sz="1800" b="1" dirty="0" smtClean="0">
                <a:hlinkClick r:id="rId6"/>
              </a:rPr>
              <a:t>撞磚</a:t>
            </a:r>
            <a:r>
              <a:rPr lang="en-US" altLang="zh-TW" sz="1600" dirty="0" smtClean="0">
                <a:ea typeface="華康中圓體" pitchFamily="49" charset="-120"/>
              </a:rPr>
              <a:t>(</a:t>
            </a:r>
            <a:r>
              <a:rPr lang="zh-TW" altLang="en-US" sz="1600" dirty="0" smtClean="0">
                <a:ea typeface="華康中圓體" pitchFamily="49" charset="-120"/>
              </a:rPr>
              <a:t>遊戲來源</a:t>
            </a:r>
            <a:r>
              <a:rPr lang="en-US" altLang="zh-TW" sz="1600" dirty="0" smtClean="0">
                <a:ea typeface="華康中圓體" pitchFamily="49" charset="-120"/>
              </a:rPr>
              <a:t>:</a:t>
            </a:r>
            <a:r>
              <a:rPr lang="zh-TW" altLang="en-US" sz="1600" dirty="0" smtClean="0">
                <a:hlinkClick r:id="rId4"/>
              </a:rPr>
              <a:t>瘋之谷</a:t>
            </a:r>
            <a:r>
              <a:rPr lang="en-US" altLang="zh-TW" sz="1600" dirty="0" smtClean="0">
                <a:ea typeface="華康中圓體" pitchFamily="49" charset="-120"/>
              </a:rPr>
              <a:t>)</a:t>
            </a:r>
            <a:endParaRPr kumimoji="0" lang="en-US" altLang="zh-TW" sz="1700" dirty="0" smtClean="0">
              <a:latin typeface="Times New Roman" pitchFamily="18" charset="0"/>
              <a:ea typeface="華康中圓體" pitchFamily="49" charset="-12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華康中圓體(P)" pitchFamily="34" charset="-120"/>
                <a:cs typeface="Times New Roman" pitchFamily="18" charset="0"/>
              </a:rPr>
              <a:t>Java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程式語言</a:t>
            </a:r>
            <a:endParaRPr lang="zh-TW" altLang="en-US" dirty="0" smtClean="0">
              <a:ea typeface="華康中圓體(P)" pitchFamily="34" charset="-12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zh-TW" sz="2400" dirty="0" smtClean="0">
                <a:latin typeface="+mj-lt"/>
                <a:ea typeface="華康中圓體" pitchFamily="49" charset="-120"/>
              </a:rPr>
              <a:t>Java</a:t>
            </a:r>
            <a:r>
              <a:rPr lang="zh-TW" altLang="en-US" sz="2400" dirty="0" smtClean="0">
                <a:latin typeface="Times New Roman" pitchFamily="18" charset="0"/>
                <a:ea typeface="華康中圓體" pitchFamily="49" charset="-120"/>
              </a:rPr>
              <a:t>與遊戲設計</a:t>
            </a:r>
          </a:p>
          <a:p>
            <a:pPr marL="742950" lvl="1" indent="-285750" eaLnBrk="1" hangingPunct="1"/>
            <a:r>
              <a:rPr kumimoji="0" lang="en-US" altLang="zh-TW" sz="2100" dirty="0" smtClean="0">
                <a:latin typeface="+mj-lt"/>
                <a:ea typeface="華康中圓體" pitchFamily="49" charset="-120"/>
              </a:rPr>
              <a:t>Java</a:t>
            </a:r>
            <a:r>
              <a:rPr kumimoji="0" lang="zh-TW" altLang="en-US" sz="2100" dirty="0" smtClean="0">
                <a:latin typeface="Times New Roman" pitchFamily="18" charset="0"/>
                <a:ea typeface="華康中圓體" pitchFamily="49" charset="-120"/>
              </a:rPr>
              <a:t>手機遊戲免費下載</a:t>
            </a:r>
            <a:r>
              <a:rPr kumimoji="0" lang="en-US" altLang="zh-TW" sz="2100" dirty="0" smtClean="0">
                <a:latin typeface="Times New Roman" pitchFamily="18" charset="0"/>
                <a:ea typeface="華康中圓體" pitchFamily="49" charset="-120"/>
              </a:rPr>
              <a:t>:</a:t>
            </a:r>
            <a:r>
              <a:rPr kumimoji="0" lang="zh-TW" altLang="en-US" sz="2100" dirty="0" smtClean="0">
                <a:latin typeface="Times New Roman" pitchFamily="18" charset="0"/>
                <a:ea typeface="華康中圓體" pitchFamily="49" charset="-120"/>
                <a:hlinkClick r:id="rId3"/>
              </a:rPr>
              <a:t>捉魚網</a:t>
            </a:r>
            <a:endParaRPr kumimoji="0" lang="zh-TW" altLang="en-US" sz="2100" dirty="0" smtClean="0">
              <a:latin typeface="Times New Roman" pitchFamily="18" charset="0"/>
              <a:ea typeface="華康中圓體" pitchFamily="49" charset="-120"/>
            </a:endParaRPr>
          </a:p>
          <a:p>
            <a:pPr marL="742950" lvl="1" indent="-285750" eaLnBrk="1" hangingPunct="1"/>
            <a:r>
              <a:rPr kumimoji="0" lang="en-US" altLang="zh-TW" sz="2100" dirty="0" smtClean="0">
                <a:latin typeface="+mj-lt"/>
                <a:ea typeface="華康中圓體" pitchFamily="49" charset="-120"/>
              </a:rPr>
              <a:t>Java</a:t>
            </a:r>
            <a:r>
              <a:rPr kumimoji="0" lang="zh-TW" altLang="en-US" sz="2100" dirty="0" smtClean="0">
                <a:latin typeface="Times New Roman" pitchFamily="18" charset="0"/>
                <a:ea typeface="華康中圓體" pitchFamily="49" charset="-120"/>
              </a:rPr>
              <a:t>手機遊戲安裝</a:t>
            </a:r>
            <a:r>
              <a:rPr kumimoji="0" lang="en-US" altLang="zh-TW" sz="2100" dirty="0" smtClean="0">
                <a:latin typeface="Times New Roman" pitchFamily="18" charset="0"/>
                <a:ea typeface="華康中圓體" pitchFamily="49" charset="-120"/>
              </a:rPr>
              <a:t>(</a:t>
            </a:r>
            <a:r>
              <a:rPr kumimoji="0" lang="zh-TW" altLang="en-US" sz="2100" dirty="0" smtClean="0">
                <a:latin typeface="Times New Roman" pitchFamily="18" charset="0"/>
                <a:ea typeface="華康中圓體" pitchFamily="49" charset="-120"/>
              </a:rPr>
              <a:t>以</a:t>
            </a:r>
            <a:r>
              <a:rPr kumimoji="0" lang="en-US" altLang="zh-TW" sz="2100" dirty="0" smtClean="0">
                <a:latin typeface="+mj-lt"/>
                <a:ea typeface="華康中圓體" pitchFamily="49" charset="-120"/>
              </a:rPr>
              <a:t>Sony Ericsson</a:t>
            </a:r>
            <a:r>
              <a:rPr kumimoji="0" lang="zh-TW" altLang="en-US" sz="2100" dirty="0" smtClean="0">
                <a:latin typeface="Times New Roman" pitchFamily="18" charset="0"/>
                <a:ea typeface="華康中圓體" pitchFamily="49" charset="-120"/>
              </a:rPr>
              <a:t>為例</a:t>
            </a:r>
            <a:r>
              <a:rPr kumimoji="0" lang="en-US" altLang="zh-TW" sz="2100" dirty="0" smtClean="0">
                <a:latin typeface="Times New Roman" pitchFamily="18" charset="0"/>
                <a:ea typeface="華康中圓體" pitchFamily="49" charset="-120"/>
              </a:rPr>
              <a:t>)</a:t>
            </a:r>
            <a:endParaRPr kumimoji="0" lang="zh-TW" altLang="en-US" sz="2100" dirty="0" smtClean="0">
              <a:latin typeface="Times New Roman" pitchFamily="18" charset="0"/>
              <a:ea typeface="華康中圓體" pitchFamily="49" charset="-120"/>
            </a:endParaRPr>
          </a:p>
        </p:txBody>
      </p:sp>
      <p:graphicFrame>
        <p:nvGraphicFramePr>
          <p:cNvPr id="13" name="資料庫圖表 12"/>
          <p:cNvGraphicFramePr/>
          <p:nvPr/>
        </p:nvGraphicFramePr>
        <p:xfrm>
          <a:off x="1071538" y="2886552"/>
          <a:ext cx="7715304" cy="320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華康中圓體(P)" pitchFamily="34" charset="-120"/>
                <a:cs typeface="Times New Roman" pitchFamily="18" charset="0"/>
              </a:rPr>
              <a:t>Java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程式語言</a:t>
            </a:r>
            <a:endParaRPr lang="zh-TW" altLang="en-US" dirty="0" smtClean="0">
              <a:ea typeface="華康中圓體(P)" pitchFamily="34" charset="-12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內容版面配置區 2"/>
          <p:cNvSpPr>
            <a:spLocks noGrp="1"/>
          </p:cNvSpPr>
          <p:nvPr>
            <p:ph idx="4294967295"/>
          </p:nvPr>
        </p:nvSpPr>
        <p:spPr>
          <a:xfrm>
            <a:off x="971550" y="1989138"/>
            <a:ext cx="766127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zh-TW" sz="2400" dirty="0" smtClean="0">
                <a:latin typeface="+mj-lt"/>
                <a:ea typeface="華康中圓體" pitchFamily="49" charset="-120"/>
              </a:rPr>
              <a:t>Java</a:t>
            </a:r>
            <a:r>
              <a:rPr lang="zh-TW" altLang="en-US" sz="2400" dirty="0" smtClean="0">
                <a:latin typeface="Times New Roman" pitchFamily="18" charset="0"/>
                <a:ea typeface="華康中圓體" pitchFamily="49" charset="-120"/>
              </a:rPr>
              <a:t>與遊戲設計</a:t>
            </a:r>
          </a:p>
          <a:p>
            <a:pPr eaLnBrk="1" hangingPunct="1">
              <a:buFont typeface="Wingdings" pitchFamily="2" charset="2"/>
              <a:buChar char="Ø"/>
            </a:pPr>
            <a:endParaRPr lang="zh-TW" altLang="en-US" sz="2400" dirty="0" smtClean="0">
              <a:latin typeface="Times New Roman" pitchFamily="18" charset="0"/>
              <a:ea typeface="華康中圓體" pitchFamily="49" charset="-120"/>
            </a:endParaRPr>
          </a:p>
        </p:txBody>
      </p:sp>
      <p:sp>
        <p:nvSpPr>
          <p:cNvPr id="7" name="投影片編號版面配置區 6"/>
          <p:cNvSpPr txBox="1">
            <a:spLocks noGrp="1"/>
          </p:cNvSpPr>
          <p:nvPr/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29783D42-1DBD-481D-89AE-A2347936F56D}" type="slidenum">
              <a:rPr lang="en-US" altLang="zh-TW"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rPr>
              <a:pPr algn="r">
                <a:defRPr/>
              </a:pPr>
              <a:t>37</a:t>
            </a:fld>
            <a:endParaRPr lang="en-US" altLang="zh-TW" sz="1200">
              <a:solidFill>
                <a:schemeClr val="tx1">
                  <a:tint val="75000"/>
                </a:schemeClr>
              </a:solidFill>
              <a:ea typeface="新細明體" pitchFamily="18" charset="-120"/>
            </a:endParaRPr>
          </a:p>
        </p:txBody>
      </p:sp>
      <p:graphicFrame>
        <p:nvGraphicFramePr>
          <p:cNvPr id="9" name="資料庫圖表 8"/>
          <p:cNvGraphicFramePr/>
          <p:nvPr/>
        </p:nvGraphicFramePr>
        <p:xfrm>
          <a:off x="785786" y="2492896"/>
          <a:ext cx="7715304" cy="378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華康中圓體(P)" pitchFamily="34" charset="-120"/>
                <a:cs typeface="Times New Roman" pitchFamily="18" charset="0"/>
              </a:rPr>
              <a:t>Java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程式語言</a:t>
            </a:r>
            <a:endParaRPr lang="zh-TW" altLang="en-US" dirty="0" smtClean="0">
              <a:ea typeface="華康中圓體(P)" pitchFamily="34" charset="-12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內容版面配置區 2"/>
          <p:cNvSpPr>
            <a:spLocks noGrp="1"/>
          </p:cNvSpPr>
          <p:nvPr>
            <p:ph idx="4294967295"/>
          </p:nvPr>
        </p:nvSpPr>
        <p:spPr>
          <a:xfrm>
            <a:off x="971550" y="1989138"/>
            <a:ext cx="766127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zh-TW" sz="2400" dirty="0" smtClean="0">
                <a:latin typeface="+mj-lt"/>
                <a:ea typeface="華康中圓體" pitchFamily="49" charset="-120"/>
              </a:rPr>
              <a:t>Java</a:t>
            </a:r>
            <a:r>
              <a:rPr lang="zh-TW" altLang="en-US" sz="2400" dirty="0" smtClean="0">
                <a:latin typeface="Times New Roman" pitchFamily="18" charset="0"/>
                <a:ea typeface="華康中圓體" pitchFamily="49" charset="-120"/>
              </a:rPr>
              <a:t>與遊戲設計</a:t>
            </a:r>
          </a:p>
          <a:p>
            <a:pPr eaLnBrk="1" hangingPunct="1">
              <a:buFont typeface="Wingdings" pitchFamily="2" charset="2"/>
              <a:buChar char="Ø"/>
            </a:pPr>
            <a:endParaRPr lang="zh-TW" altLang="en-US" sz="2400" dirty="0" smtClean="0">
              <a:latin typeface="Times New Roman" pitchFamily="18" charset="0"/>
              <a:ea typeface="華康中圓體" pitchFamily="49" charset="-120"/>
            </a:endParaRPr>
          </a:p>
        </p:txBody>
      </p:sp>
      <p:sp>
        <p:nvSpPr>
          <p:cNvPr id="7" name="投影片編號版面配置區 6"/>
          <p:cNvSpPr txBox="1">
            <a:spLocks noGrp="1"/>
          </p:cNvSpPr>
          <p:nvPr/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8890E904-3CE1-4804-AE77-0EE0C48180EE}" type="slidenum">
              <a:rPr lang="en-US" altLang="zh-TW"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rPr>
              <a:pPr algn="r">
                <a:defRPr/>
              </a:pPr>
              <a:t>38</a:t>
            </a:fld>
            <a:endParaRPr lang="en-US" altLang="zh-TW" sz="1200">
              <a:solidFill>
                <a:schemeClr val="tx1">
                  <a:tint val="75000"/>
                </a:schemeClr>
              </a:solidFill>
              <a:ea typeface="新細明體" pitchFamily="18" charset="-120"/>
            </a:endParaRPr>
          </a:p>
        </p:txBody>
      </p:sp>
      <p:graphicFrame>
        <p:nvGraphicFramePr>
          <p:cNvPr id="8" name="資料庫圖表 7"/>
          <p:cNvGraphicFramePr/>
          <p:nvPr/>
        </p:nvGraphicFramePr>
        <p:xfrm>
          <a:off x="785786" y="2348880"/>
          <a:ext cx="7715304" cy="392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華康中圓體(P)" pitchFamily="34" charset="-120"/>
                <a:cs typeface="Times New Roman" pitchFamily="18" charset="0"/>
              </a:rPr>
              <a:t>Java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程式語言</a:t>
            </a:r>
            <a:endParaRPr lang="zh-TW" altLang="en-US" dirty="0" smtClean="0">
              <a:ea typeface="華康中圓體(P)" pitchFamily="34" charset="-12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內容版面配置區 2"/>
          <p:cNvSpPr>
            <a:spLocks noGrp="1"/>
          </p:cNvSpPr>
          <p:nvPr>
            <p:ph idx="4294967295"/>
          </p:nvPr>
        </p:nvSpPr>
        <p:spPr>
          <a:xfrm>
            <a:off x="971550" y="1989138"/>
            <a:ext cx="766127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zh-TW" sz="2400" dirty="0" smtClean="0">
                <a:latin typeface="+mj-lt"/>
                <a:ea typeface="華康中圓體" pitchFamily="49" charset="-120"/>
              </a:rPr>
              <a:t>Java</a:t>
            </a:r>
            <a:r>
              <a:rPr lang="zh-TW" altLang="en-US" sz="2400" dirty="0" smtClean="0">
                <a:latin typeface="Times New Roman" pitchFamily="18" charset="0"/>
                <a:ea typeface="華康中圓體" pitchFamily="49" charset="-120"/>
              </a:rPr>
              <a:t>與遊戲設計</a:t>
            </a:r>
          </a:p>
          <a:p>
            <a:pPr eaLnBrk="1" hangingPunct="1">
              <a:buFont typeface="Wingdings" pitchFamily="2" charset="2"/>
              <a:buChar char="Ø"/>
            </a:pPr>
            <a:endParaRPr lang="zh-TW" altLang="en-US" sz="2400" dirty="0" smtClean="0">
              <a:latin typeface="Times New Roman" pitchFamily="18" charset="0"/>
              <a:ea typeface="華康中圓體" pitchFamily="49" charset="-120"/>
            </a:endParaRPr>
          </a:p>
        </p:txBody>
      </p:sp>
      <p:sp>
        <p:nvSpPr>
          <p:cNvPr id="7" name="投影片編號版面配置區 6"/>
          <p:cNvSpPr txBox="1">
            <a:spLocks noGrp="1"/>
          </p:cNvSpPr>
          <p:nvPr/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A2B202E1-28B8-4330-ACB6-7972003C97C7}" type="slidenum">
              <a:rPr lang="en-US" altLang="zh-TW"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rPr>
              <a:pPr algn="r">
                <a:defRPr/>
              </a:pPr>
              <a:t>39</a:t>
            </a:fld>
            <a:endParaRPr lang="en-US" altLang="zh-TW" sz="1200">
              <a:solidFill>
                <a:schemeClr val="tx1">
                  <a:tint val="75000"/>
                </a:schemeClr>
              </a:solidFill>
              <a:ea typeface="新細明體" pitchFamily="18" charset="-120"/>
            </a:endParaRPr>
          </a:p>
        </p:txBody>
      </p:sp>
      <p:graphicFrame>
        <p:nvGraphicFramePr>
          <p:cNvPr id="8" name="資料庫圖表 7"/>
          <p:cNvGraphicFramePr/>
          <p:nvPr/>
        </p:nvGraphicFramePr>
        <p:xfrm>
          <a:off x="785786" y="2348880"/>
          <a:ext cx="7715304" cy="392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華康中圓體(P)" pitchFamily="34" charset="-120"/>
                <a:cs typeface="Times New Roman" pitchFamily="18" charset="0"/>
              </a:rPr>
              <a:t>Java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程式語言</a:t>
            </a:r>
            <a:endParaRPr lang="zh-TW" altLang="en-US" dirty="0" smtClean="0">
              <a:ea typeface="華康中圓體(P)" pitchFamily="34" charset="-12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粗圓體(P)" pitchFamily="34" charset="-120"/>
                <a:ea typeface="華康粗圓體(P)" pitchFamily="34" charset="-120"/>
              </a:rPr>
              <a:t>遊戲開發工具簡介</a:t>
            </a:r>
            <a:endParaRPr lang="zh-TW" altLang="en-US" dirty="0" smtClean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949325" y="1714488"/>
          <a:ext cx="7661275" cy="438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流程圖: 程序 6"/>
          <p:cNvSpPr/>
          <p:nvPr/>
        </p:nvSpPr>
        <p:spPr bwMode="auto">
          <a:xfrm>
            <a:off x="6357938" y="3929063"/>
            <a:ext cx="1071562" cy="50006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400" dirty="0">
                <a:latin typeface="+mj-lt"/>
                <a:ea typeface="華康中圓體" pitchFamily="49" charset="-120"/>
              </a:rPr>
              <a:t>使用者</a:t>
            </a:r>
            <a:endParaRPr lang="en-US" altLang="zh-TW" sz="1400" dirty="0">
              <a:latin typeface="+mj-lt"/>
              <a:ea typeface="華康中圓體" pitchFamily="49" charset="-120"/>
            </a:endParaRPr>
          </a:p>
          <a:p>
            <a:pPr>
              <a:defRPr/>
            </a:pPr>
            <a:r>
              <a:rPr lang="zh-TW" altLang="en-US" sz="1400" dirty="0">
                <a:latin typeface="+mj-lt"/>
                <a:ea typeface="華康中圓體" pitchFamily="49" charset="-120"/>
              </a:rPr>
              <a:t>程式</a:t>
            </a:r>
          </a:p>
        </p:txBody>
      </p:sp>
      <p:sp>
        <p:nvSpPr>
          <p:cNvPr id="8" name="流程圖: 程序 7"/>
          <p:cNvSpPr/>
          <p:nvPr/>
        </p:nvSpPr>
        <p:spPr bwMode="auto">
          <a:xfrm>
            <a:off x="7572375" y="3929063"/>
            <a:ext cx="1000125" cy="50006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400" dirty="0">
                <a:latin typeface="+mj-lt"/>
                <a:ea typeface="華康中圓體" pitchFamily="49" charset="-120"/>
              </a:rPr>
              <a:t>開發</a:t>
            </a:r>
            <a:endParaRPr lang="en-US" altLang="zh-TW" sz="1400" dirty="0">
              <a:latin typeface="+mj-lt"/>
              <a:ea typeface="華康中圓體" pitchFamily="49" charset="-120"/>
            </a:endParaRPr>
          </a:p>
          <a:p>
            <a:pPr>
              <a:defRPr/>
            </a:pPr>
            <a:r>
              <a:rPr lang="zh-TW" altLang="en-US" sz="1400" dirty="0">
                <a:latin typeface="+mj-lt"/>
                <a:ea typeface="華康中圓體" pitchFamily="49" charset="-120"/>
              </a:rPr>
              <a:t>函式庫</a:t>
            </a:r>
          </a:p>
        </p:txBody>
      </p:sp>
      <p:sp>
        <p:nvSpPr>
          <p:cNvPr id="9" name="流程圖: 程序 8"/>
          <p:cNvSpPr/>
          <p:nvPr/>
        </p:nvSpPr>
        <p:spPr bwMode="auto">
          <a:xfrm>
            <a:off x="6357938" y="4786313"/>
            <a:ext cx="2143125" cy="7143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1400" dirty="0">
                <a:latin typeface="+mj-lt"/>
                <a:ea typeface="華康中圓體" pitchFamily="49" charset="-120"/>
              </a:rPr>
              <a:t>COM</a:t>
            </a:r>
            <a:r>
              <a:rPr lang="zh-TW" altLang="en-US" sz="1400" dirty="0">
                <a:latin typeface="+mj-lt"/>
                <a:ea typeface="華康中圓體" pitchFamily="49" charset="-120"/>
              </a:rPr>
              <a:t>介面</a:t>
            </a:r>
            <a:endParaRPr lang="en-US" altLang="zh-TW" sz="1400" dirty="0">
              <a:latin typeface="+mj-lt"/>
              <a:ea typeface="華康中圓體" pitchFamily="49" charset="-120"/>
            </a:endParaRPr>
          </a:p>
          <a:p>
            <a:pPr>
              <a:defRPr/>
            </a:pPr>
            <a:r>
              <a:rPr lang="en-US" altLang="zh-TW" sz="1400" dirty="0">
                <a:ea typeface="華康中圓體" pitchFamily="49" charset="-120"/>
              </a:rPr>
              <a:t>(Component Object Model)</a:t>
            </a:r>
            <a:endParaRPr lang="zh-TW" altLang="en-US" sz="1400" dirty="0">
              <a:latin typeface="+mj-lt"/>
              <a:ea typeface="華康中圓體" pitchFamily="49" charset="-120"/>
            </a:endParaRPr>
          </a:p>
        </p:txBody>
      </p:sp>
      <p:sp>
        <p:nvSpPr>
          <p:cNvPr id="10" name="流程圖: 程序 9"/>
          <p:cNvSpPr/>
          <p:nvPr/>
        </p:nvSpPr>
        <p:spPr bwMode="auto">
          <a:xfrm>
            <a:off x="6858000" y="5715000"/>
            <a:ext cx="1143000" cy="35718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400" dirty="0">
                <a:latin typeface="+mj-lt"/>
                <a:ea typeface="華康中圓體" pitchFamily="49" charset="-120"/>
              </a:rPr>
              <a:t>硬體設備</a:t>
            </a:r>
          </a:p>
        </p:txBody>
      </p:sp>
      <p:cxnSp>
        <p:nvCxnSpPr>
          <p:cNvPr id="11" name="直線單箭頭接點 10"/>
          <p:cNvCxnSpPr>
            <a:stCxn id="7" idx="3"/>
            <a:endCxn id="8" idx="1"/>
          </p:cNvCxnSpPr>
          <p:nvPr/>
        </p:nvCxnSpPr>
        <p:spPr bwMode="auto">
          <a:xfrm>
            <a:off x="7429500" y="4179888"/>
            <a:ext cx="142875" cy="15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肘形接點 11"/>
          <p:cNvCxnSpPr>
            <a:stCxn id="8" idx="2"/>
            <a:endCxn id="9" idx="0"/>
          </p:cNvCxnSpPr>
          <p:nvPr/>
        </p:nvCxnSpPr>
        <p:spPr bwMode="auto">
          <a:xfrm rot="5400000">
            <a:off x="7572375" y="4286250"/>
            <a:ext cx="357188" cy="642938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>
            <a:stCxn id="9" idx="2"/>
            <a:endCxn id="10" idx="0"/>
          </p:cNvCxnSpPr>
          <p:nvPr/>
        </p:nvCxnSpPr>
        <p:spPr bwMode="auto">
          <a:xfrm rot="5400000">
            <a:off x="7322344" y="5607844"/>
            <a:ext cx="21431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華康中圓體(P)" pitchFamily="34" charset="-120"/>
                <a:cs typeface="Times New Roman" pitchFamily="18" charset="0"/>
              </a:rPr>
              <a:t>Flash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與</a:t>
            </a:r>
            <a:r>
              <a:rPr lang="en-US" altLang="zh-TW" dirty="0" err="1" smtClean="0">
                <a:ea typeface="華康中圓體(P)" pitchFamily="34" charset="-120"/>
                <a:cs typeface="Times New Roman" pitchFamily="18" charset="0"/>
              </a:rPr>
              <a:t>ActionScript</a:t>
            </a:r>
            <a:endParaRPr lang="zh-TW" altLang="en-US" dirty="0" smtClean="0">
              <a:ea typeface="華康中圓體(P)" pitchFamily="34" charset="-120"/>
              <a:cs typeface="Times New Roman" pitchFamily="18" charset="0"/>
            </a:endParaRP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971550" y="1989138"/>
            <a:ext cx="7661275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400" dirty="0" smtClean="0">
                <a:latin typeface="+mj-lt"/>
                <a:ea typeface="華康中圓體" pitchFamily="49" charset="-120"/>
              </a:rPr>
              <a:t>Flash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是由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Macromedia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所推出的動畫設計軟體。</a:t>
            </a:r>
          </a:p>
          <a:p>
            <a:pPr eaLnBrk="1" hangingPunct="1">
              <a:defRPr/>
            </a:pPr>
            <a:r>
              <a:rPr lang="en-US" altLang="zh-TW" sz="2400" dirty="0" smtClean="0">
                <a:latin typeface="+mj-lt"/>
                <a:ea typeface="華康中圓體" pitchFamily="49" charset="-120"/>
              </a:rPr>
              <a:t>Flash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採用向量圖案來產生動畫效果，所以檔案容量小，適合在網路上傳輸。</a:t>
            </a:r>
          </a:p>
          <a:p>
            <a:pPr eaLnBrk="1" hangingPunct="1">
              <a:defRPr/>
            </a:pPr>
            <a:r>
              <a:rPr lang="en-US" altLang="zh-TW" sz="2400" dirty="0" smtClean="0">
                <a:latin typeface="+mj-lt"/>
                <a:ea typeface="華康中圓體" pitchFamily="49" charset="-120"/>
              </a:rPr>
              <a:t>Flash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主要舞台為網路，其可內嵌於網頁中，也可編譯為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Windows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中可單獨執行的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exe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檔，要執行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Flash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動畫，使用者電腦須安裝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Flash Player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的播放器。</a:t>
            </a:r>
            <a:endParaRPr lang="en-US" altLang="zh-TW" sz="2400" dirty="0" smtClean="0">
              <a:latin typeface="+mj-lt"/>
              <a:ea typeface="華康中圓體" pitchFamily="49" charset="-12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971550" y="1989138"/>
            <a:ext cx="7661275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400" dirty="0" smtClean="0">
                <a:latin typeface="+mj-lt"/>
                <a:ea typeface="華康中圓體" pitchFamily="49" charset="-120"/>
              </a:rPr>
              <a:t>Flash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遊戲</a:t>
            </a:r>
          </a:p>
          <a:p>
            <a:pPr marL="742950" lvl="1" indent="-285750" eaLnBrk="1" hangingPunct="1">
              <a:defRPr/>
            </a:pPr>
            <a:r>
              <a:rPr lang="zh-TW" altLang="en-US" sz="2000" dirty="0" smtClean="0">
                <a:latin typeface="+mj-lt"/>
                <a:ea typeface="華康中圓體" pitchFamily="49" charset="-120"/>
              </a:rPr>
              <a:t>內嵌式</a:t>
            </a:r>
            <a:r>
              <a:rPr lang="en-US" altLang="zh-TW" sz="2000" dirty="0" smtClean="0">
                <a:latin typeface="+mj-lt"/>
                <a:ea typeface="華康中圓體" pitchFamily="49" charset="-120"/>
              </a:rPr>
              <a:t>:</a:t>
            </a:r>
          </a:p>
          <a:p>
            <a:pPr marL="1147763" lvl="2" indent="-285750" eaLnBrk="1" hangingPunct="1">
              <a:defRPr/>
            </a:pPr>
            <a:r>
              <a:rPr lang="zh-TW" altLang="en-US" sz="1600" dirty="0" smtClean="0">
                <a:latin typeface="+mj-lt"/>
                <a:ea typeface="華康中圓體" pitchFamily="49" charset="-120"/>
              </a:rPr>
              <a:t>裝扮類</a:t>
            </a:r>
            <a:r>
              <a:rPr lang="en-US" altLang="zh-TW" sz="1600" dirty="0" smtClean="0">
                <a:latin typeface="+mj-lt"/>
                <a:ea typeface="華康中圓體" pitchFamily="49" charset="-120"/>
              </a:rPr>
              <a:t>:</a:t>
            </a:r>
            <a:r>
              <a:rPr lang="zh-TW" altLang="en-US" sz="1600" dirty="0" smtClean="0">
                <a:latin typeface="+mj-lt"/>
                <a:ea typeface="華康中圓體" pitchFamily="49" charset="-120"/>
                <a:hlinkClick r:id="rId4"/>
              </a:rPr>
              <a:t>變裝玩偶</a:t>
            </a:r>
            <a:r>
              <a:rPr lang="en-US" altLang="zh-TW" sz="1600" dirty="0" smtClean="0">
                <a:latin typeface="+mj-lt"/>
                <a:ea typeface="華康中圓體" pitchFamily="49" charset="-120"/>
              </a:rPr>
              <a:t>(</a:t>
            </a:r>
            <a:r>
              <a:rPr lang="zh-TW" altLang="en-US" sz="1600" dirty="0" smtClean="0">
                <a:latin typeface="+mj-lt"/>
                <a:ea typeface="華康中圓體" pitchFamily="49" charset="-120"/>
              </a:rPr>
              <a:t>遊戲來源</a:t>
            </a:r>
            <a:r>
              <a:rPr lang="en-US" altLang="zh-TW" sz="1600" dirty="0" smtClean="0">
                <a:latin typeface="+mj-lt"/>
                <a:ea typeface="華康中圓體" pitchFamily="49" charset="-120"/>
              </a:rPr>
              <a:t>:</a:t>
            </a:r>
            <a:r>
              <a:rPr lang="zh-TW" altLang="en-US" sz="1600" dirty="0" smtClean="0">
                <a:latin typeface="+mj-lt"/>
                <a:ea typeface="華康中圓體" pitchFamily="49" charset="-120"/>
              </a:rPr>
              <a:t>史萊姆的第一個家</a:t>
            </a:r>
            <a:r>
              <a:rPr lang="en-US" altLang="zh-TW" sz="1600" dirty="0" smtClean="0">
                <a:latin typeface="+mj-lt"/>
                <a:ea typeface="華康中圓體" pitchFamily="49" charset="-120"/>
              </a:rPr>
              <a:t>)</a:t>
            </a:r>
          </a:p>
          <a:p>
            <a:pPr marL="1147763" lvl="2" indent="-285750" eaLnBrk="1" hangingPunct="1">
              <a:defRPr/>
            </a:pPr>
            <a:r>
              <a:rPr lang="zh-TW" altLang="en-US" sz="1600" dirty="0" smtClean="0"/>
              <a:t>反應類</a:t>
            </a:r>
            <a:r>
              <a:rPr lang="en-US" altLang="zh-TW" sz="1600" dirty="0" smtClean="0"/>
              <a:t>:</a:t>
            </a:r>
            <a:r>
              <a:rPr lang="zh-TW" altLang="en-US" sz="1600" b="1" dirty="0" smtClean="0">
                <a:hlinkClick r:id="rId5"/>
              </a:rPr>
              <a:t>新版食鬼</a:t>
            </a:r>
            <a:r>
              <a:rPr lang="zh-TW" altLang="en-US" sz="1600" b="1" dirty="0" smtClean="0"/>
              <a:t> </a:t>
            </a:r>
            <a:r>
              <a:rPr lang="en-US" altLang="zh-TW" sz="1600" dirty="0" smtClean="0">
                <a:ea typeface="華康中圓體" pitchFamily="49" charset="-120"/>
              </a:rPr>
              <a:t>(</a:t>
            </a:r>
            <a:r>
              <a:rPr lang="zh-TW" altLang="en-US" sz="1600" dirty="0" smtClean="0">
                <a:ea typeface="華康中圓體" pitchFamily="49" charset="-120"/>
              </a:rPr>
              <a:t>遊戲來源</a:t>
            </a:r>
            <a:r>
              <a:rPr lang="en-US" altLang="zh-TW" sz="1600" dirty="0" smtClean="0">
                <a:ea typeface="華康中圓體" pitchFamily="49" charset="-120"/>
              </a:rPr>
              <a:t>:</a:t>
            </a:r>
            <a:r>
              <a:rPr lang="zh-TW" altLang="en-US" sz="1600" dirty="0" smtClean="0">
                <a:ea typeface="華康中圓體" pitchFamily="49" charset="-120"/>
              </a:rPr>
              <a:t>益智遊戲網</a:t>
            </a:r>
            <a:r>
              <a:rPr lang="en-US" altLang="zh-TW" sz="1600" dirty="0" smtClean="0">
                <a:ea typeface="華康中圓體" pitchFamily="49" charset="-120"/>
              </a:rPr>
              <a:t>)</a:t>
            </a:r>
          </a:p>
          <a:p>
            <a:pPr marL="1147763" lvl="2" indent="-285750" eaLnBrk="1" hangingPunct="1">
              <a:defRPr/>
            </a:pPr>
            <a:r>
              <a:rPr lang="zh-TW" altLang="en-US" sz="1600" dirty="0" smtClean="0">
                <a:latin typeface="+mj-lt"/>
                <a:ea typeface="華康中圓體" pitchFamily="49" charset="-120"/>
              </a:rPr>
              <a:t>益智類</a:t>
            </a:r>
            <a:r>
              <a:rPr lang="en-US" altLang="zh-TW" sz="1600" dirty="0" smtClean="0">
                <a:latin typeface="+mj-lt"/>
                <a:ea typeface="華康中圓體" pitchFamily="49" charset="-120"/>
              </a:rPr>
              <a:t>:</a:t>
            </a:r>
            <a:r>
              <a:rPr lang="zh-TW" altLang="en-US" sz="1600" dirty="0" smtClean="0">
                <a:latin typeface="+mj-lt"/>
                <a:ea typeface="華康中圓體" pitchFamily="49" charset="-120"/>
                <a:hlinkClick r:id="rId6"/>
              </a:rPr>
              <a:t>百萬富翁</a:t>
            </a:r>
            <a:r>
              <a:rPr lang="en-US" altLang="zh-TW" sz="1600" dirty="0" smtClean="0">
                <a:latin typeface="+mj-lt"/>
                <a:ea typeface="華康中圓體" pitchFamily="49" charset="-120"/>
              </a:rPr>
              <a:t>(</a:t>
            </a:r>
            <a:r>
              <a:rPr lang="zh-TW" altLang="en-US" sz="1600" dirty="0" smtClean="0">
                <a:ea typeface="華康中圓體" pitchFamily="49" charset="-120"/>
              </a:rPr>
              <a:t>遊戲來源</a:t>
            </a:r>
            <a:r>
              <a:rPr lang="en-US" altLang="zh-TW" sz="1600" dirty="0" smtClean="0">
                <a:ea typeface="華康中圓體" pitchFamily="49" charset="-120"/>
              </a:rPr>
              <a:t>:</a:t>
            </a:r>
            <a:r>
              <a:rPr lang="zh-TW" altLang="en-US" sz="1600" dirty="0" smtClean="0">
                <a:hlinkClick r:id="rId7"/>
              </a:rPr>
              <a:t>瘋之谷</a:t>
            </a:r>
            <a:r>
              <a:rPr lang="en-US" altLang="zh-TW" sz="1600" dirty="0" smtClean="0">
                <a:ea typeface="華康中圓體" pitchFamily="49" charset="-120"/>
              </a:rPr>
              <a:t>)</a:t>
            </a:r>
          </a:p>
          <a:p>
            <a:pPr marL="1147763" lvl="2" indent="-285750" eaLnBrk="1" hangingPunct="1">
              <a:defRPr/>
            </a:pPr>
            <a:r>
              <a:rPr lang="zh-TW" altLang="en-US" sz="1600" dirty="0" smtClean="0">
                <a:latin typeface="+mj-lt"/>
                <a:ea typeface="華康中圓體" pitchFamily="49" charset="-120"/>
              </a:rPr>
              <a:t>運動類</a:t>
            </a:r>
            <a:r>
              <a:rPr lang="en-US" altLang="zh-TW" sz="1600" dirty="0" smtClean="0">
                <a:latin typeface="+mj-lt"/>
                <a:ea typeface="華康中圓體" pitchFamily="49" charset="-120"/>
              </a:rPr>
              <a:t>:</a:t>
            </a:r>
            <a:r>
              <a:rPr lang="zh-TW" altLang="en-US" sz="1600" b="1" dirty="0" smtClean="0">
                <a:hlinkClick r:id="rId8"/>
              </a:rPr>
              <a:t>重量級拳賽 </a:t>
            </a:r>
            <a:r>
              <a:rPr lang="en-US" altLang="zh-TW" sz="1600" dirty="0" smtClean="0">
                <a:ea typeface="華康中圓體" pitchFamily="49" charset="-120"/>
              </a:rPr>
              <a:t>(</a:t>
            </a:r>
            <a:r>
              <a:rPr lang="zh-TW" altLang="en-US" sz="1600" dirty="0" smtClean="0">
                <a:ea typeface="華康中圓體" pitchFamily="49" charset="-120"/>
              </a:rPr>
              <a:t>遊戲來源</a:t>
            </a:r>
            <a:r>
              <a:rPr lang="en-US" altLang="zh-TW" sz="1600" dirty="0" smtClean="0">
                <a:ea typeface="華康中圓體" pitchFamily="49" charset="-120"/>
              </a:rPr>
              <a:t>:</a:t>
            </a:r>
            <a:r>
              <a:rPr lang="zh-TW" altLang="en-US" sz="1600" dirty="0" smtClean="0">
                <a:hlinkClick r:id="rId7"/>
              </a:rPr>
              <a:t>瘋之谷</a:t>
            </a:r>
            <a:r>
              <a:rPr lang="en-US" altLang="zh-TW" sz="1600" dirty="0" smtClean="0">
                <a:ea typeface="華康中圓體" pitchFamily="49" charset="-120"/>
              </a:rPr>
              <a:t>)</a:t>
            </a:r>
          </a:p>
          <a:p>
            <a:pPr marL="1147763" lvl="2" indent="-285750" eaLnBrk="1" hangingPunct="1">
              <a:defRPr/>
            </a:pPr>
            <a:r>
              <a:rPr lang="zh-TW" altLang="en-US" sz="1600" dirty="0" smtClean="0">
                <a:ea typeface="華康中圓體" pitchFamily="49" charset="-120"/>
              </a:rPr>
              <a:t>反應類</a:t>
            </a:r>
            <a:r>
              <a:rPr lang="en-US" altLang="zh-TW" sz="1600" dirty="0" smtClean="0">
                <a:ea typeface="華康中圓體" pitchFamily="49" charset="-120"/>
              </a:rPr>
              <a:t>:</a:t>
            </a:r>
            <a:r>
              <a:rPr lang="zh-TW" altLang="en-US" sz="1600" b="1" dirty="0" smtClean="0">
                <a:hlinkClick r:id="rId9"/>
              </a:rPr>
              <a:t>手動電池棒</a:t>
            </a:r>
            <a:r>
              <a:rPr lang="en-US" altLang="zh-TW" sz="1600" b="1" dirty="0" smtClean="0">
                <a:hlinkClick r:id="rId9"/>
              </a:rPr>
              <a:t>(</a:t>
            </a:r>
            <a:r>
              <a:rPr lang="zh-TW" altLang="en-US" sz="1600" b="1" dirty="0" smtClean="0">
                <a:hlinkClick r:id="rId9"/>
              </a:rPr>
              <a:t>一</a:t>
            </a:r>
            <a:r>
              <a:rPr lang="en-US" altLang="zh-TW" sz="1600" b="1" dirty="0" smtClean="0">
                <a:hlinkClick r:id="rId9"/>
              </a:rPr>
              <a:t>)</a:t>
            </a:r>
            <a:r>
              <a:rPr lang="en-US" altLang="zh-TW" sz="1600" dirty="0" smtClean="0">
                <a:ea typeface="華康中圓體" pitchFamily="49" charset="-120"/>
                <a:hlinkClick r:id="rId9"/>
              </a:rPr>
              <a:t> </a:t>
            </a:r>
            <a:r>
              <a:rPr lang="en-US" altLang="zh-TW" sz="1600" dirty="0" smtClean="0">
                <a:ea typeface="華康中圓體" pitchFamily="49" charset="-120"/>
              </a:rPr>
              <a:t>(</a:t>
            </a:r>
            <a:r>
              <a:rPr lang="zh-TW" altLang="en-US" sz="1600" dirty="0" smtClean="0">
                <a:ea typeface="華康中圓體" pitchFamily="49" charset="-120"/>
              </a:rPr>
              <a:t>遊戲來源</a:t>
            </a:r>
            <a:r>
              <a:rPr lang="en-US" altLang="zh-TW" sz="1600" dirty="0" smtClean="0">
                <a:ea typeface="華康中圓體" pitchFamily="49" charset="-120"/>
              </a:rPr>
              <a:t>:</a:t>
            </a:r>
            <a:r>
              <a:rPr lang="zh-TW" altLang="en-US" sz="1600" dirty="0" smtClean="0">
                <a:hlinkClick r:id="rId7"/>
              </a:rPr>
              <a:t>瘋之谷</a:t>
            </a:r>
            <a:r>
              <a:rPr lang="en-US" altLang="zh-TW" sz="1600" dirty="0" smtClean="0">
                <a:ea typeface="華康中圓體" pitchFamily="49" charset="-120"/>
              </a:rPr>
              <a:t>)</a:t>
            </a:r>
          </a:p>
          <a:p>
            <a:pPr marL="742950" lvl="1" indent="-285750" eaLnBrk="1" hangingPunct="1">
              <a:defRPr/>
            </a:pPr>
            <a:r>
              <a:rPr lang="zh-TW" altLang="en-US" sz="2000" dirty="0" smtClean="0">
                <a:latin typeface="+mj-lt"/>
                <a:ea typeface="華康中圓體" pitchFamily="49" charset="-120"/>
              </a:rPr>
              <a:t>執行檔</a:t>
            </a:r>
            <a:r>
              <a:rPr lang="en-US" altLang="zh-TW" sz="2000" dirty="0" smtClean="0">
                <a:latin typeface="+mj-lt"/>
                <a:ea typeface="華康中圓體" pitchFamily="49" charset="-120"/>
              </a:rPr>
              <a:t>(exe</a:t>
            </a:r>
            <a:r>
              <a:rPr lang="zh-TW" altLang="en-US" sz="2000" dirty="0" smtClean="0">
                <a:latin typeface="+mj-lt"/>
                <a:ea typeface="華康中圓體" pitchFamily="49" charset="-120"/>
              </a:rPr>
              <a:t>檔</a:t>
            </a:r>
            <a:r>
              <a:rPr lang="en-US" altLang="zh-TW" sz="2000" dirty="0" smtClean="0">
                <a:latin typeface="+mj-lt"/>
                <a:ea typeface="華康中圓體" pitchFamily="49" charset="-120"/>
              </a:rPr>
              <a:t>):</a:t>
            </a:r>
          </a:p>
          <a:p>
            <a:pPr marL="1147763" lvl="2" indent="-285750" eaLnBrk="1" hangingPunct="1">
              <a:defRPr/>
            </a:pPr>
            <a:r>
              <a:rPr lang="zh-TW" altLang="en-US" sz="1600" dirty="0" smtClean="0">
                <a:ea typeface="華康中圓體" pitchFamily="49" charset="-120"/>
              </a:rPr>
              <a:t>益智類</a:t>
            </a:r>
            <a:r>
              <a:rPr lang="en-US" altLang="zh-TW" sz="1600" dirty="0" smtClean="0">
                <a:ea typeface="華康中圓體" pitchFamily="49" charset="-120"/>
              </a:rPr>
              <a:t>: </a:t>
            </a:r>
            <a:r>
              <a:rPr lang="en-US" altLang="zh-TW" sz="1600" dirty="0" err="1" smtClean="0">
                <a:latin typeface="+mj-lt"/>
                <a:ea typeface="華康中圓體" pitchFamily="49" charset="-120"/>
              </a:rPr>
              <a:t>ZooKeeper</a:t>
            </a:r>
            <a:endParaRPr lang="en-US" altLang="zh-TW" sz="1600" dirty="0" smtClean="0">
              <a:latin typeface="+mj-lt"/>
              <a:ea typeface="華康中圓體" pitchFamily="49" charset="-120"/>
            </a:endParaRP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5929313" y="4000500"/>
          <a:ext cx="914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ackage" showAsIcon="1" r:id="rId10" imgW="914400" imgH="800280" progId="Package">
                  <p:embed/>
                </p:oleObj>
              </mc:Choice>
              <mc:Fallback>
                <p:oleObj name="Package" showAsIcon="1" r:id="rId10" imgW="914400" imgH="800280" progId="Packag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13" y="4000500"/>
                        <a:ext cx="9144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華康中圓體(P)" pitchFamily="34" charset="-120"/>
                <a:cs typeface="Times New Roman" pitchFamily="18" charset="0"/>
              </a:rPr>
              <a:t>Flash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與</a:t>
            </a:r>
            <a:r>
              <a:rPr lang="en-US" altLang="zh-TW" dirty="0" err="1" smtClean="0">
                <a:ea typeface="華康中圓體(P)" pitchFamily="34" charset="-120"/>
                <a:cs typeface="Times New Roman" pitchFamily="18" charset="0"/>
              </a:rPr>
              <a:t>ActionScript</a:t>
            </a:r>
            <a:endParaRPr lang="zh-TW" altLang="en-US" dirty="0" smtClean="0">
              <a:ea typeface="華康中圓體(P)" pitchFamily="34" charset="-12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2400" dirty="0" smtClean="0">
                <a:latin typeface="+mj-lt"/>
                <a:ea typeface="華康中圓體" pitchFamily="49" charset="-120"/>
              </a:rPr>
              <a:t>Flash</a:t>
            </a:r>
            <a:r>
              <a:rPr lang="zh-TW" altLang="en-US" sz="2400" dirty="0" smtClean="0">
                <a:latin typeface="Times New Roman" pitchFamily="18" charset="0"/>
                <a:ea typeface="華康中圓體" pitchFamily="49" charset="-120"/>
              </a:rPr>
              <a:t>可重複利用圖片片段，加上補間動畫方式來達到圖片使用量的最小化，且可對圖片進行壓縮，並針對已下載的圖片先播放，不須等到所有圖片都下載完畢。</a:t>
            </a:r>
          </a:p>
          <a:p>
            <a:pPr eaLnBrk="1" hangingPunct="1"/>
            <a:r>
              <a:rPr lang="en-US" altLang="zh-TW" sz="2400" dirty="0" smtClean="0">
                <a:latin typeface="+mj-lt"/>
                <a:ea typeface="華康中圓體" pitchFamily="49" charset="-120"/>
              </a:rPr>
              <a:t>Flash</a:t>
            </a:r>
            <a:r>
              <a:rPr lang="zh-TW" altLang="en-US" sz="2400" dirty="0" smtClean="0">
                <a:latin typeface="Times New Roman" pitchFamily="18" charset="0"/>
                <a:ea typeface="華康中圓體" pitchFamily="49" charset="-120"/>
              </a:rPr>
              <a:t>動畫製作的方式節省大量圖片檔案的應用，且可省去對貼圖動作的程式設計成本。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華康中圓體(P)" pitchFamily="34" charset="-120"/>
                <a:cs typeface="Times New Roman" pitchFamily="18" charset="0"/>
              </a:rPr>
              <a:t>Flash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與</a:t>
            </a:r>
            <a:r>
              <a:rPr lang="en-US" altLang="zh-TW" dirty="0" err="1" smtClean="0">
                <a:ea typeface="華康中圓體(P)" pitchFamily="34" charset="-120"/>
                <a:cs typeface="Times New Roman" pitchFamily="18" charset="0"/>
              </a:rPr>
              <a:t>ActionScript</a:t>
            </a:r>
            <a:endParaRPr lang="zh-TW" altLang="en-US" dirty="0" smtClean="0">
              <a:ea typeface="華康中圓體(P)" pitchFamily="34" charset="-12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內容版面配置區 2"/>
          <p:cNvSpPr>
            <a:spLocks noGrp="1"/>
          </p:cNvSpPr>
          <p:nvPr>
            <p:ph idx="4294967295"/>
          </p:nvPr>
        </p:nvSpPr>
        <p:spPr>
          <a:xfrm>
            <a:off x="971550" y="1989138"/>
            <a:ext cx="7661275" cy="4114800"/>
          </a:xfrm>
        </p:spPr>
        <p:txBody>
          <a:bodyPr/>
          <a:lstStyle/>
          <a:p>
            <a:pPr eaLnBrk="1" hangingPunct="1"/>
            <a:r>
              <a:rPr lang="zh-TW" altLang="en-US" sz="2400" smtClean="0">
                <a:latin typeface="Times New Roman" pitchFamily="18" charset="0"/>
                <a:ea typeface="華康中圓體" pitchFamily="49" charset="-120"/>
              </a:rPr>
              <a:t>補間動畫是利用「時間軸」，在每個時間片段上設定動畫的起點與終點，並設定圖片的移動軌跡，中間的移動過程則由播放程式自行計算，因此即使是複雜的軌跡運動，使用的圖片只有一張，下圖為時間軸與移動軌跡的基本示意：</a:t>
            </a:r>
            <a:endParaRPr lang="en-US" altLang="zh-TW" sz="2400" smtClean="0">
              <a:latin typeface="Times New Roman" pitchFamily="18" charset="0"/>
              <a:ea typeface="華康中圓體" pitchFamily="49" charset="-12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187450" y="3932238"/>
            <a:ext cx="6338888" cy="2592387"/>
            <a:chOff x="748" y="2432"/>
            <a:chExt cx="3993" cy="1633"/>
          </a:xfrm>
        </p:grpSpPr>
        <p:pic>
          <p:nvPicPr>
            <p:cNvPr id="54278" name="Picture 5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9" y="2795"/>
              <a:ext cx="2994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279" name="Text Box 6"/>
            <p:cNvSpPr txBox="1">
              <a:spLocks noChangeArrowheads="1"/>
            </p:cNvSpPr>
            <p:nvPr/>
          </p:nvSpPr>
          <p:spPr bwMode="auto">
            <a:xfrm>
              <a:off x="1383" y="2432"/>
              <a:ext cx="335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zh-TW" altLang="en-US">
                  <a:latin typeface="Times New Roman" pitchFamily="18" charset="0"/>
                  <a:ea typeface="華康中圓體" pitchFamily="49" charset="-120"/>
                </a:rPr>
                <a:t>時間軸</a:t>
              </a:r>
            </a:p>
            <a:p>
              <a:pPr algn="l"/>
              <a:r>
                <a:rPr kumimoji="0" lang="en-US" altLang="zh-TW">
                  <a:latin typeface="Times New Roman" pitchFamily="18" charset="0"/>
                  <a:ea typeface="華康中圓體" pitchFamily="49" charset="-120"/>
                </a:rPr>
                <a:t>0              10            25                 40                       50</a:t>
              </a:r>
            </a:p>
          </p:txBody>
        </p:sp>
        <p:sp>
          <p:nvSpPr>
            <p:cNvPr id="54280" name="Freeform 8"/>
            <p:cNvSpPr>
              <a:spLocks/>
            </p:cNvSpPr>
            <p:nvPr/>
          </p:nvSpPr>
          <p:spPr bwMode="auto">
            <a:xfrm>
              <a:off x="1519" y="3113"/>
              <a:ext cx="2813" cy="838"/>
            </a:xfrm>
            <a:custGeom>
              <a:avLst/>
              <a:gdLst>
                <a:gd name="T0" fmla="*/ 0 w 2813"/>
                <a:gd name="T1" fmla="*/ 52 h 838"/>
                <a:gd name="T2" fmla="*/ 136 w 2813"/>
                <a:gd name="T3" fmla="*/ 7 h 838"/>
                <a:gd name="T4" fmla="*/ 227 w 2813"/>
                <a:gd name="T5" fmla="*/ 7 h 838"/>
                <a:gd name="T6" fmla="*/ 363 w 2813"/>
                <a:gd name="T7" fmla="*/ 52 h 838"/>
                <a:gd name="T8" fmla="*/ 454 w 2813"/>
                <a:gd name="T9" fmla="*/ 143 h 838"/>
                <a:gd name="T10" fmla="*/ 545 w 2813"/>
                <a:gd name="T11" fmla="*/ 188 h 838"/>
                <a:gd name="T12" fmla="*/ 726 w 2813"/>
                <a:gd name="T13" fmla="*/ 415 h 838"/>
                <a:gd name="T14" fmla="*/ 771 w 2813"/>
                <a:gd name="T15" fmla="*/ 551 h 838"/>
                <a:gd name="T16" fmla="*/ 817 w 2813"/>
                <a:gd name="T17" fmla="*/ 687 h 838"/>
                <a:gd name="T18" fmla="*/ 907 w 2813"/>
                <a:gd name="T19" fmla="*/ 778 h 838"/>
                <a:gd name="T20" fmla="*/ 998 w 2813"/>
                <a:gd name="T21" fmla="*/ 823 h 838"/>
                <a:gd name="T22" fmla="*/ 1134 w 2813"/>
                <a:gd name="T23" fmla="*/ 823 h 838"/>
                <a:gd name="T24" fmla="*/ 1270 w 2813"/>
                <a:gd name="T25" fmla="*/ 823 h 838"/>
                <a:gd name="T26" fmla="*/ 1361 w 2813"/>
                <a:gd name="T27" fmla="*/ 732 h 838"/>
                <a:gd name="T28" fmla="*/ 1633 w 2813"/>
                <a:gd name="T29" fmla="*/ 369 h 838"/>
                <a:gd name="T30" fmla="*/ 1951 w 2813"/>
                <a:gd name="T31" fmla="*/ 233 h 838"/>
                <a:gd name="T32" fmla="*/ 2132 w 2813"/>
                <a:gd name="T33" fmla="*/ 188 h 838"/>
                <a:gd name="T34" fmla="*/ 2314 w 2813"/>
                <a:gd name="T35" fmla="*/ 143 h 838"/>
                <a:gd name="T36" fmla="*/ 2450 w 2813"/>
                <a:gd name="T37" fmla="*/ 97 h 838"/>
                <a:gd name="T38" fmla="*/ 2631 w 2813"/>
                <a:gd name="T39" fmla="*/ 97 h 838"/>
                <a:gd name="T40" fmla="*/ 2813 w 2813"/>
                <a:gd name="T41" fmla="*/ 52 h 8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13"/>
                <a:gd name="T64" fmla="*/ 0 h 838"/>
                <a:gd name="T65" fmla="*/ 2813 w 2813"/>
                <a:gd name="T66" fmla="*/ 838 h 8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13" h="838">
                  <a:moveTo>
                    <a:pt x="0" y="52"/>
                  </a:moveTo>
                  <a:cubicBezTo>
                    <a:pt x="49" y="33"/>
                    <a:pt x="98" y="14"/>
                    <a:pt x="136" y="7"/>
                  </a:cubicBezTo>
                  <a:cubicBezTo>
                    <a:pt x="174" y="0"/>
                    <a:pt x="189" y="0"/>
                    <a:pt x="227" y="7"/>
                  </a:cubicBezTo>
                  <a:cubicBezTo>
                    <a:pt x="265" y="14"/>
                    <a:pt x="325" y="29"/>
                    <a:pt x="363" y="52"/>
                  </a:cubicBezTo>
                  <a:cubicBezTo>
                    <a:pt x="401" y="75"/>
                    <a:pt x="424" y="120"/>
                    <a:pt x="454" y="143"/>
                  </a:cubicBezTo>
                  <a:cubicBezTo>
                    <a:pt x="484" y="166"/>
                    <a:pt x="500" y="143"/>
                    <a:pt x="545" y="188"/>
                  </a:cubicBezTo>
                  <a:cubicBezTo>
                    <a:pt x="590" y="233"/>
                    <a:pt x="688" y="355"/>
                    <a:pt x="726" y="415"/>
                  </a:cubicBezTo>
                  <a:cubicBezTo>
                    <a:pt x="764" y="475"/>
                    <a:pt x="756" y="506"/>
                    <a:pt x="771" y="551"/>
                  </a:cubicBezTo>
                  <a:cubicBezTo>
                    <a:pt x="786" y="596"/>
                    <a:pt x="794" y="649"/>
                    <a:pt x="817" y="687"/>
                  </a:cubicBezTo>
                  <a:cubicBezTo>
                    <a:pt x="840" y="725"/>
                    <a:pt x="877" y="755"/>
                    <a:pt x="907" y="778"/>
                  </a:cubicBezTo>
                  <a:cubicBezTo>
                    <a:pt x="937" y="801"/>
                    <a:pt x="960" y="816"/>
                    <a:pt x="998" y="823"/>
                  </a:cubicBezTo>
                  <a:cubicBezTo>
                    <a:pt x="1036" y="830"/>
                    <a:pt x="1089" y="823"/>
                    <a:pt x="1134" y="823"/>
                  </a:cubicBezTo>
                  <a:cubicBezTo>
                    <a:pt x="1179" y="823"/>
                    <a:pt x="1232" y="838"/>
                    <a:pt x="1270" y="823"/>
                  </a:cubicBezTo>
                  <a:cubicBezTo>
                    <a:pt x="1308" y="808"/>
                    <a:pt x="1301" y="808"/>
                    <a:pt x="1361" y="732"/>
                  </a:cubicBezTo>
                  <a:cubicBezTo>
                    <a:pt x="1421" y="656"/>
                    <a:pt x="1535" y="452"/>
                    <a:pt x="1633" y="369"/>
                  </a:cubicBezTo>
                  <a:cubicBezTo>
                    <a:pt x="1731" y="286"/>
                    <a:pt x="1868" y="263"/>
                    <a:pt x="1951" y="233"/>
                  </a:cubicBezTo>
                  <a:cubicBezTo>
                    <a:pt x="2034" y="203"/>
                    <a:pt x="2072" y="203"/>
                    <a:pt x="2132" y="188"/>
                  </a:cubicBezTo>
                  <a:cubicBezTo>
                    <a:pt x="2192" y="173"/>
                    <a:pt x="2261" y="158"/>
                    <a:pt x="2314" y="143"/>
                  </a:cubicBezTo>
                  <a:cubicBezTo>
                    <a:pt x="2367" y="128"/>
                    <a:pt x="2397" y="105"/>
                    <a:pt x="2450" y="97"/>
                  </a:cubicBezTo>
                  <a:cubicBezTo>
                    <a:pt x="2503" y="89"/>
                    <a:pt x="2571" y="104"/>
                    <a:pt x="2631" y="97"/>
                  </a:cubicBezTo>
                  <a:cubicBezTo>
                    <a:pt x="2691" y="90"/>
                    <a:pt x="2775" y="59"/>
                    <a:pt x="2813" y="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54281" name="Picture 4" descr="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83" y="3022"/>
              <a:ext cx="191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2" name="Picture 9" descr="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7" y="3113"/>
              <a:ext cx="191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3" name="Picture 10" descr="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3521"/>
              <a:ext cx="191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4" name="Picture 11" descr="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9" y="3657"/>
              <a:ext cx="191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5" name="Picture 12" descr="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61" y="3294"/>
              <a:ext cx="191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6" name="Picture 13" descr="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15" y="3067"/>
              <a:ext cx="191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7" name="Picture 14" descr="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5" y="3022"/>
              <a:ext cx="191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288" name="Text Box 15"/>
            <p:cNvSpPr txBox="1">
              <a:spLocks noChangeArrowheads="1"/>
            </p:cNvSpPr>
            <p:nvPr/>
          </p:nvSpPr>
          <p:spPr bwMode="auto">
            <a:xfrm>
              <a:off x="4150" y="3521"/>
              <a:ext cx="40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zh-TW" altLang="en-US">
                  <a:latin typeface="Times New Roman" pitchFamily="18" charset="0"/>
                  <a:ea typeface="華康中圓體" pitchFamily="49" charset="-120"/>
                </a:rPr>
                <a:t>終點</a:t>
              </a:r>
              <a:endParaRPr kumimoji="0" lang="en-US" altLang="zh-TW">
                <a:latin typeface="Times New Roman" pitchFamily="18" charset="0"/>
                <a:ea typeface="華康中圓體" pitchFamily="49" charset="-120"/>
              </a:endParaRPr>
            </a:p>
          </p:txBody>
        </p:sp>
        <p:sp>
          <p:nvSpPr>
            <p:cNvPr id="54289" name="Text Box 16"/>
            <p:cNvSpPr txBox="1">
              <a:spLocks noChangeArrowheads="1"/>
            </p:cNvSpPr>
            <p:nvPr/>
          </p:nvSpPr>
          <p:spPr bwMode="auto">
            <a:xfrm>
              <a:off x="748" y="3657"/>
              <a:ext cx="1089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TW" dirty="0">
                  <a:latin typeface="+mj-lt"/>
                  <a:ea typeface="華康中圓體" pitchFamily="49" charset="-120"/>
                </a:rPr>
                <a:t>Flash</a:t>
              </a:r>
              <a:r>
                <a:rPr lang="zh-TW" altLang="en-US" dirty="0">
                  <a:latin typeface="Times New Roman" pitchFamily="18" charset="0"/>
                  <a:ea typeface="華康中圓體" pitchFamily="49" charset="-120"/>
                </a:rPr>
                <a:t>動畫製作的其本原理</a:t>
              </a:r>
            </a:p>
          </p:txBody>
        </p:sp>
      </p:grpSp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華康中圓體(P)" pitchFamily="34" charset="-120"/>
                <a:cs typeface="Times New Roman" pitchFamily="18" charset="0"/>
              </a:rPr>
              <a:t>Flash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與</a:t>
            </a:r>
            <a:r>
              <a:rPr lang="en-US" altLang="zh-TW" dirty="0" err="1" smtClean="0">
                <a:ea typeface="華康中圓體(P)" pitchFamily="34" charset="-120"/>
                <a:cs typeface="Times New Roman" pitchFamily="18" charset="0"/>
              </a:rPr>
              <a:t>ActionScript</a:t>
            </a:r>
            <a:endParaRPr lang="zh-TW" altLang="en-US" dirty="0" smtClean="0">
              <a:ea typeface="華康中圓體(P)" pitchFamily="34" charset="-12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內容版面配置區 2"/>
          <p:cNvSpPr>
            <a:spLocks noGrp="1"/>
          </p:cNvSpPr>
          <p:nvPr>
            <p:ph idx="4294967295"/>
          </p:nvPr>
        </p:nvSpPr>
        <p:spPr>
          <a:xfrm>
            <a:off x="971550" y="1989138"/>
            <a:ext cx="766127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zh-TW" sz="2400" dirty="0" smtClean="0">
                <a:latin typeface="+mj-lt"/>
                <a:ea typeface="華康中圓體" pitchFamily="49" charset="-120"/>
              </a:rPr>
              <a:t>Flash</a:t>
            </a:r>
            <a:r>
              <a:rPr lang="zh-TW" altLang="en-US" sz="2400" dirty="0" smtClean="0">
                <a:latin typeface="Times New Roman" pitchFamily="18" charset="0"/>
                <a:ea typeface="華康中圓體" pitchFamily="49" charset="-120"/>
              </a:rPr>
              <a:t>與遊戲設計</a:t>
            </a:r>
          </a:p>
          <a:p>
            <a:pPr marL="742950" lvl="1" indent="-285750" eaLnBrk="1" hangingPunct="1"/>
            <a:r>
              <a:rPr lang="en-US" altLang="zh-TW" sz="2000" dirty="0" smtClean="0">
                <a:latin typeface="+mj-lt"/>
                <a:ea typeface="華康中圓體" pitchFamily="49" charset="-120"/>
              </a:rPr>
              <a:t>Flash</a:t>
            </a:r>
            <a:r>
              <a:rPr lang="zh-TW" altLang="en-US" sz="2000" dirty="0" smtClean="0">
                <a:latin typeface="Times New Roman" pitchFamily="18" charset="0"/>
                <a:ea typeface="華康中圓體" pitchFamily="49" charset="-120"/>
              </a:rPr>
              <a:t>可完成遊戲設計的主因在於</a:t>
            </a:r>
            <a:r>
              <a:rPr lang="en-US" altLang="zh-TW" sz="2000" dirty="0" smtClean="0">
                <a:latin typeface="+mj-lt"/>
                <a:ea typeface="華康中圓體" pitchFamily="49" charset="-120"/>
              </a:rPr>
              <a:t>Action Script</a:t>
            </a:r>
            <a:r>
              <a:rPr lang="zh-TW" altLang="en-US" sz="2000" dirty="0" smtClean="0">
                <a:latin typeface="Times New Roman" pitchFamily="18" charset="0"/>
                <a:ea typeface="華康中圓體" pitchFamily="49" charset="-120"/>
              </a:rPr>
              <a:t>， </a:t>
            </a:r>
            <a:r>
              <a:rPr lang="en-US" altLang="zh-TW" sz="2000" dirty="0" smtClean="0">
                <a:latin typeface="+mj-lt"/>
                <a:ea typeface="華康中圓體" pitchFamily="49" charset="-120"/>
              </a:rPr>
              <a:t>Action Script</a:t>
            </a:r>
            <a:r>
              <a:rPr lang="zh-TW" altLang="en-US" sz="2000" dirty="0" smtClean="0">
                <a:latin typeface="Times New Roman" pitchFamily="18" charset="0"/>
                <a:ea typeface="華康中圓體" pitchFamily="49" charset="-120"/>
              </a:rPr>
              <a:t>可用來輔助動畫的製作，使動畫移動更具多樣性，或利用程式替</a:t>
            </a:r>
            <a:r>
              <a:rPr lang="en-US" altLang="zh-TW" sz="2000" dirty="0" smtClean="0">
                <a:latin typeface="+mj-lt"/>
                <a:ea typeface="華康中圓體" pitchFamily="49" charset="-120"/>
              </a:rPr>
              <a:t>Flash</a:t>
            </a:r>
            <a:r>
              <a:rPr lang="zh-TW" altLang="en-US" sz="2000" dirty="0" smtClean="0">
                <a:latin typeface="Times New Roman" pitchFamily="18" charset="0"/>
                <a:ea typeface="華康中圓體" pitchFamily="49" charset="-120"/>
              </a:rPr>
              <a:t>影片加入與使用者的互動式效果，在新版的</a:t>
            </a:r>
            <a:r>
              <a:rPr lang="en-US" altLang="zh-TW" sz="2000" dirty="0" smtClean="0">
                <a:latin typeface="+mj-lt"/>
                <a:ea typeface="華康中圓體" pitchFamily="49" charset="-120"/>
              </a:rPr>
              <a:t>Flash</a:t>
            </a:r>
            <a:r>
              <a:rPr lang="zh-TW" altLang="en-US" sz="2000" dirty="0" smtClean="0">
                <a:latin typeface="Times New Roman" pitchFamily="18" charset="0"/>
                <a:ea typeface="華康中圓體" pitchFamily="49" charset="-120"/>
              </a:rPr>
              <a:t>中更在</a:t>
            </a:r>
            <a:r>
              <a:rPr lang="en-US" altLang="zh-TW" sz="2000" dirty="0" smtClean="0">
                <a:latin typeface="+mj-lt"/>
                <a:ea typeface="華康中圓體" pitchFamily="49" charset="-120"/>
              </a:rPr>
              <a:t>Action Script</a:t>
            </a:r>
            <a:r>
              <a:rPr lang="zh-TW" altLang="en-US" sz="2000" dirty="0" smtClean="0">
                <a:latin typeface="Times New Roman" pitchFamily="18" charset="0"/>
                <a:ea typeface="華康中圓體" pitchFamily="49" charset="-120"/>
              </a:rPr>
              <a:t>中加入了物件導向的特性，使</a:t>
            </a:r>
            <a:r>
              <a:rPr lang="en-US" altLang="zh-TW" sz="2000" dirty="0" smtClean="0">
                <a:latin typeface="+mj-lt"/>
                <a:ea typeface="華康中圓體" pitchFamily="49" charset="-120"/>
              </a:rPr>
              <a:t>Action Script</a:t>
            </a:r>
            <a:r>
              <a:rPr lang="zh-TW" altLang="en-US" sz="2000" dirty="0" smtClean="0">
                <a:latin typeface="Times New Roman" pitchFamily="18" charset="0"/>
                <a:ea typeface="華康中圓體" pitchFamily="49" charset="-120"/>
              </a:rPr>
              <a:t>逐漸走向程式設計應用的趨勢。</a:t>
            </a:r>
          </a:p>
          <a:p>
            <a:pPr marL="742950" lvl="1" indent="-285750" eaLnBrk="1" hangingPunct="1"/>
            <a:r>
              <a:rPr lang="en-US" altLang="zh-TW" sz="2000" dirty="0" smtClean="0">
                <a:latin typeface="+mj-lt"/>
                <a:ea typeface="華康中圓體" pitchFamily="49" charset="-120"/>
              </a:rPr>
              <a:t>Flash</a:t>
            </a:r>
            <a:r>
              <a:rPr lang="zh-TW" altLang="en-US" sz="2000" dirty="0" smtClean="0">
                <a:latin typeface="Times New Roman" pitchFamily="18" charset="0"/>
                <a:ea typeface="華康中圓體" pitchFamily="49" charset="-120"/>
              </a:rPr>
              <a:t>設計出來的畫面精美、容量小，看好於應用於網路遊戲與動畫的市場。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華康中圓體(P)" pitchFamily="34" charset="-120"/>
                <a:cs typeface="Times New Roman" pitchFamily="18" charset="0"/>
              </a:rPr>
              <a:t>Flash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與</a:t>
            </a:r>
            <a:r>
              <a:rPr lang="en-US" altLang="zh-TW" dirty="0" err="1" smtClean="0">
                <a:ea typeface="華康中圓體(P)" pitchFamily="34" charset="-120"/>
                <a:cs typeface="Times New Roman" pitchFamily="18" charset="0"/>
              </a:rPr>
              <a:t>ActionScript</a:t>
            </a:r>
            <a:endParaRPr lang="zh-TW" altLang="en-US" dirty="0" smtClean="0">
              <a:ea typeface="華康中圓體(P)" pitchFamily="34" charset="-12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華康中圓體(P)" pitchFamily="34" charset="-120"/>
                <a:cs typeface="Times New Roman" pitchFamily="18" charset="0"/>
              </a:rPr>
              <a:t>OpenGL</a:t>
            </a:r>
            <a:r>
              <a:rPr lang="zh-TW" altLang="en-US" dirty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簡介</a:t>
            </a:r>
          </a:p>
        </p:txBody>
      </p:sp>
      <p:sp>
        <p:nvSpPr>
          <p:cNvPr id="15363" name="內容版面配置區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TW" dirty="0" smtClean="0">
                <a:latin typeface="+mj-lt"/>
                <a:ea typeface="華康中圓體" pitchFamily="49" charset="-120"/>
              </a:rPr>
              <a:t>OpenGL</a:t>
            </a:r>
            <a:r>
              <a:rPr lang="zh-TW" altLang="en-US" dirty="0" smtClean="0">
                <a:latin typeface="+mj-lt"/>
                <a:ea typeface="華康中圓體" pitchFamily="49" charset="-120"/>
              </a:rPr>
              <a:t>全名為</a:t>
            </a:r>
            <a:r>
              <a:rPr lang="en-US" altLang="zh-TW" dirty="0" smtClean="0">
                <a:latin typeface="+mj-lt"/>
                <a:ea typeface="華康中圓體" pitchFamily="49" charset="-120"/>
              </a:rPr>
              <a:t>open Graph Library </a:t>
            </a:r>
            <a:r>
              <a:rPr lang="zh-TW" altLang="en-US" dirty="0" smtClean="0">
                <a:latin typeface="+mj-lt"/>
                <a:ea typeface="華康中圓體" pitchFamily="49" charset="-120"/>
              </a:rPr>
              <a:t>，為公開圖形庫</a:t>
            </a:r>
            <a:endParaRPr lang="en-US" altLang="zh-TW" dirty="0" smtClean="0">
              <a:latin typeface="+mj-lt"/>
              <a:ea typeface="華康中圓體" pitchFamily="49" charset="-120"/>
            </a:endParaRPr>
          </a:p>
          <a:p>
            <a:pPr eaLnBrk="1" hangingPunct="1"/>
            <a:r>
              <a:rPr lang="en-US" altLang="zh-TW" dirty="0" smtClean="0">
                <a:latin typeface="+mj-lt"/>
                <a:ea typeface="華康中圓體" pitchFamily="49" charset="-120"/>
              </a:rPr>
              <a:t>OpenGL</a:t>
            </a:r>
            <a:r>
              <a:rPr lang="zh-TW" altLang="en-US" dirty="0" smtClean="0">
                <a:latin typeface="+mj-lt"/>
                <a:ea typeface="華康中圓體" pitchFamily="49" charset="-120"/>
              </a:rPr>
              <a:t>是</a:t>
            </a:r>
            <a:r>
              <a:rPr lang="en-US" altLang="zh-TW" dirty="0" smtClean="0">
                <a:latin typeface="+mj-lt"/>
                <a:ea typeface="華康中圓體" pitchFamily="49" charset="-120"/>
              </a:rPr>
              <a:t>SGI</a:t>
            </a:r>
            <a:r>
              <a:rPr lang="zh-TW" altLang="en-US" dirty="0" smtClean="0">
                <a:latin typeface="+mj-lt"/>
                <a:ea typeface="華康中圓體" pitchFamily="49" charset="-120"/>
              </a:rPr>
              <a:t>公司於</a:t>
            </a:r>
            <a:r>
              <a:rPr lang="en-US" altLang="zh-TW" dirty="0" smtClean="0">
                <a:latin typeface="+mj-lt"/>
                <a:ea typeface="華康中圓體" pitchFamily="49" charset="-120"/>
              </a:rPr>
              <a:t>1992</a:t>
            </a:r>
            <a:r>
              <a:rPr lang="zh-TW" altLang="en-US" dirty="0" smtClean="0">
                <a:latin typeface="+mj-lt"/>
                <a:ea typeface="華康中圓體" pitchFamily="49" charset="-120"/>
              </a:rPr>
              <a:t>年所提出的一個製作</a:t>
            </a:r>
            <a:r>
              <a:rPr lang="en-US" altLang="zh-TW" dirty="0" smtClean="0">
                <a:latin typeface="+mj-lt"/>
                <a:ea typeface="華康中圓體" pitchFamily="49" charset="-120"/>
              </a:rPr>
              <a:t>2D</a:t>
            </a:r>
            <a:r>
              <a:rPr lang="zh-TW" altLang="en-US" dirty="0" smtClean="0">
                <a:latin typeface="+mj-lt"/>
                <a:ea typeface="華康中圓體" pitchFamily="49" charset="-120"/>
              </a:rPr>
              <a:t>與</a:t>
            </a:r>
            <a:r>
              <a:rPr lang="en-US" altLang="zh-TW" dirty="0" smtClean="0">
                <a:latin typeface="+mj-lt"/>
                <a:ea typeface="華康中圓體" pitchFamily="49" charset="-120"/>
              </a:rPr>
              <a:t>3D</a:t>
            </a:r>
            <a:r>
              <a:rPr lang="zh-TW" altLang="en-US" dirty="0" smtClean="0">
                <a:latin typeface="+mj-lt"/>
                <a:ea typeface="華康中圓體" pitchFamily="49" charset="-120"/>
              </a:rPr>
              <a:t>的圖形應用程式的</a:t>
            </a:r>
            <a:r>
              <a:rPr lang="en-US" altLang="zh-TW" dirty="0" smtClean="0">
                <a:latin typeface="+mj-lt"/>
                <a:ea typeface="華康中圓體" pitchFamily="49" charset="-120"/>
              </a:rPr>
              <a:t>API </a:t>
            </a:r>
            <a:r>
              <a:rPr lang="zh-TW" altLang="en-US" dirty="0" smtClean="0">
                <a:latin typeface="+mj-lt"/>
                <a:ea typeface="華康中圓體" pitchFamily="49" charset="-120"/>
              </a:rPr>
              <a:t>。</a:t>
            </a:r>
          </a:p>
          <a:p>
            <a:pPr eaLnBrk="1" hangingPunct="1"/>
            <a:r>
              <a:rPr lang="zh-TW" altLang="en-US" dirty="0" smtClean="0">
                <a:latin typeface="+mj-lt"/>
                <a:ea typeface="華康中圓體" pitchFamily="49" charset="-120"/>
              </a:rPr>
              <a:t>是一套「計算機三維圖形」處理函式庫。</a:t>
            </a:r>
          </a:p>
          <a:p>
            <a:pPr eaLnBrk="1" hangingPunct="1"/>
            <a:r>
              <a:rPr lang="zh-TW" altLang="en-US" dirty="0" smtClean="0">
                <a:latin typeface="+mj-lt"/>
                <a:ea typeface="華康中圓體" pitchFamily="49" charset="-120"/>
              </a:rPr>
              <a:t>在電腦繪圖的世界裡，</a:t>
            </a:r>
            <a:r>
              <a:rPr lang="en-US" altLang="zh-TW" dirty="0" smtClean="0">
                <a:latin typeface="+mj-lt"/>
                <a:ea typeface="華康中圓體" pitchFamily="49" charset="-120"/>
              </a:rPr>
              <a:t>OpenGL</a:t>
            </a:r>
            <a:r>
              <a:rPr lang="zh-TW" altLang="en-US" dirty="0" smtClean="0">
                <a:latin typeface="+mj-lt"/>
                <a:ea typeface="華康中圓體" pitchFamily="49" charset="-120"/>
              </a:rPr>
              <a:t>就是一個以</a:t>
            </a:r>
            <a:r>
              <a:rPr lang="zh-TW" altLang="en-US" dirty="0" smtClean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硬體</a:t>
            </a:r>
            <a:r>
              <a:rPr lang="zh-TW" altLang="en-US" dirty="0" smtClean="0">
                <a:latin typeface="+mj-lt"/>
                <a:ea typeface="華康中圓體" pitchFamily="49" charset="-120"/>
              </a:rPr>
              <a:t>為架構的軟體介面。 </a:t>
            </a:r>
          </a:p>
          <a:p>
            <a:pPr eaLnBrk="1" hangingPunct="1"/>
            <a:r>
              <a:rPr lang="zh-TW" altLang="en-US" dirty="0" smtClean="0">
                <a:latin typeface="+mj-lt"/>
                <a:ea typeface="華康中圓體" pitchFamily="49" charset="-120"/>
              </a:rPr>
              <a:t>程式設計者在開發過程中可以利用</a:t>
            </a:r>
            <a:r>
              <a:rPr lang="en-US" altLang="zh-TW" dirty="0" smtClean="0">
                <a:latin typeface="+mj-lt"/>
                <a:ea typeface="華康中圓體" pitchFamily="49" charset="-120"/>
              </a:rPr>
              <a:t>Windows API</a:t>
            </a:r>
            <a:r>
              <a:rPr lang="zh-TW" altLang="en-US" dirty="0" smtClean="0">
                <a:latin typeface="+mj-lt"/>
                <a:ea typeface="華康中圓體" pitchFamily="49" charset="-120"/>
              </a:rPr>
              <a:t>來存取檔案，再以</a:t>
            </a:r>
            <a:r>
              <a:rPr lang="en-US" altLang="zh-TW" dirty="0" smtClean="0">
                <a:latin typeface="+mj-lt"/>
                <a:ea typeface="華康中圓體" pitchFamily="49" charset="-120"/>
              </a:rPr>
              <a:t>OpenGL API</a:t>
            </a:r>
            <a:r>
              <a:rPr lang="zh-TW" altLang="en-US" dirty="0" smtClean="0">
                <a:latin typeface="+mj-lt"/>
                <a:ea typeface="華康中圓體" pitchFamily="49" charset="-120"/>
              </a:rPr>
              <a:t>來完成即時的</a:t>
            </a:r>
            <a:r>
              <a:rPr lang="en-US" altLang="zh-TW" dirty="0" smtClean="0">
                <a:latin typeface="+mj-lt"/>
                <a:ea typeface="華康中圓體" pitchFamily="49" charset="-120"/>
              </a:rPr>
              <a:t>3D</a:t>
            </a:r>
            <a:r>
              <a:rPr lang="zh-TW" altLang="en-US" dirty="0" smtClean="0">
                <a:latin typeface="+mj-lt"/>
                <a:ea typeface="華康中圓體" pitchFamily="49" charset="-120"/>
              </a:rPr>
              <a:t>繪圖。  </a:t>
            </a:r>
          </a:p>
          <a:p>
            <a:pPr eaLnBrk="1" hangingPunct="1"/>
            <a:endParaRPr lang="en-US" altLang="zh-TW" dirty="0" smtClean="0">
              <a:latin typeface="+mj-lt"/>
              <a:ea typeface="華康中圓體" pitchFamily="49" charset="-120"/>
            </a:endParaRPr>
          </a:p>
          <a:p>
            <a:pPr eaLnBrk="1" hangingPunct="1"/>
            <a:endParaRPr lang="zh-TW" altLang="en-US" dirty="0" smtClean="0">
              <a:latin typeface="+mj-lt"/>
              <a:ea typeface="華康中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華康中圓體(P)" pitchFamily="34" charset="-120"/>
                <a:cs typeface="Times New Roman" pitchFamily="18" charset="0"/>
              </a:rPr>
              <a:t>OpenGL</a:t>
            </a:r>
            <a:r>
              <a:rPr lang="zh-TW" altLang="en-US" dirty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發展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史</a:t>
            </a:r>
            <a:endParaRPr lang="zh-TW" altLang="en-US" dirty="0"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sz="quarter" idx="1"/>
          </p:nvPr>
        </p:nvGraphicFramePr>
        <p:xfrm>
          <a:off x="471488" y="1606550"/>
          <a:ext cx="8244000" cy="4718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2000"/>
                <a:gridCol w="4122000"/>
              </a:tblGrid>
              <a:tr h="9673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4000" dirty="0" smtClean="0">
                          <a:latin typeface="華康中圓體" pitchFamily="49" charset="-120"/>
                          <a:ea typeface="華康中圓體" pitchFamily="49" charset="-120"/>
                        </a:rPr>
                        <a:t>日期</a:t>
                      </a:r>
                      <a:endParaRPr lang="en-US" altLang="zh-TW" sz="4000" dirty="0" smtClean="0">
                        <a:latin typeface="華康中圓體" pitchFamily="49" charset="-120"/>
                        <a:ea typeface="華康中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zh-TW" altLang="en-US" sz="4000" dirty="0" smtClean="0">
                          <a:latin typeface="華康中圓體" pitchFamily="49" charset="-120"/>
                          <a:ea typeface="華康中圓體" pitchFamily="49" charset="-120"/>
                        </a:rPr>
                        <a:t>版本</a:t>
                      </a:r>
                      <a:endParaRPr lang="zh-TW" altLang="en-US" sz="4000" dirty="0">
                        <a:latin typeface="華康中圓體" pitchFamily="49" charset="-120"/>
                        <a:ea typeface="華康中圓體" pitchFamily="49" charset="-120"/>
                      </a:endParaRPr>
                    </a:p>
                  </a:txBody>
                  <a:tcPr/>
                </a:tc>
              </a:tr>
              <a:tr h="7425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400" dirty="0" smtClean="0"/>
                        <a:t>1992</a:t>
                      </a:r>
                      <a:r>
                        <a:rPr lang="zh-TW" altLang="en-US" sz="2400" dirty="0" smtClean="0"/>
                        <a:t>年</a:t>
                      </a:r>
                      <a:r>
                        <a:rPr lang="en-US" altLang="zh-TW" sz="2400" dirty="0" smtClean="0"/>
                        <a:t>7</a:t>
                      </a:r>
                      <a:r>
                        <a:rPr lang="zh-TW" altLang="en-US" sz="2400" dirty="0" smtClean="0"/>
                        <a:t>月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400" baseline="0" dirty="0" smtClean="0"/>
                        <a:t>1.0</a:t>
                      </a:r>
                      <a:r>
                        <a:rPr lang="zh-TW" altLang="en-US" sz="2400" baseline="0" dirty="0" smtClean="0"/>
                        <a:t>版</a:t>
                      </a:r>
                      <a:endParaRPr lang="zh-TW" altLang="en-US" sz="2400" dirty="0"/>
                    </a:p>
                  </a:txBody>
                  <a:tcPr/>
                </a:tc>
              </a:tr>
              <a:tr h="7425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400" dirty="0" smtClean="0"/>
                        <a:t>1995</a:t>
                      </a:r>
                      <a:r>
                        <a:rPr lang="zh-TW" altLang="en-US" sz="2400" dirty="0" smtClean="0"/>
                        <a:t>年</a:t>
                      </a:r>
                      <a:r>
                        <a:rPr lang="en-US" altLang="zh-TW" sz="2400" dirty="0" smtClean="0"/>
                        <a:t>12</a:t>
                      </a:r>
                      <a:r>
                        <a:rPr lang="zh-TW" altLang="en-US" sz="2400" dirty="0" smtClean="0"/>
                        <a:t>月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aseline="0" dirty="0" smtClean="0"/>
                        <a:t>1.1</a:t>
                      </a:r>
                      <a:r>
                        <a:rPr lang="zh-TW" altLang="en-US" sz="2400" baseline="0" dirty="0" smtClean="0"/>
                        <a:t>版</a:t>
                      </a:r>
                      <a:endParaRPr lang="zh-TW" altLang="en-US" sz="2400" dirty="0" smtClean="0"/>
                    </a:p>
                  </a:txBody>
                  <a:tcPr/>
                </a:tc>
              </a:tr>
              <a:tr h="7425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400" dirty="0" smtClean="0"/>
                        <a:t>1999</a:t>
                      </a:r>
                      <a:r>
                        <a:rPr lang="zh-TW" altLang="en-US" sz="2400" dirty="0" smtClean="0"/>
                        <a:t>年</a:t>
                      </a:r>
                      <a:r>
                        <a:rPr lang="en-US" altLang="zh-TW" sz="2400" dirty="0" smtClean="0"/>
                        <a:t>5</a:t>
                      </a:r>
                      <a:r>
                        <a:rPr lang="zh-TW" altLang="en-US" sz="2400" dirty="0" smtClean="0"/>
                        <a:t>月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aseline="0" dirty="0" smtClean="0"/>
                        <a:t>1.2.1</a:t>
                      </a:r>
                      <a:r>
                        <a:rPr lang="zh-TW" altLang="en-US" sz="2400" baseline="0" dirty="0" smtClean="0"/>
                        <a:t>版</a:t>
                      </a:r>
                      <a:endParaRPr lang="zh-TW" altLang="en-US" sz="2400" dirty="0" smtClean="0"/>
                    </a:p>
                  </a:txBody>
                  <a:tcPr/>
                </a:tc>
              </a:tr>
              <a:tr h="7425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400" dirty="0" smtClean="0"/>
                        <a:t>2003</a:t>
                      </a:r>
                      <a:r>
                        <a:rPr lang="zh-TW" altLang="en-US" sz="2400" dirty="0" smtClean="0"/>
                        <a:t>年</a:t>
                      </a:r>
                      <a:r>
                        <a:rPr lang="en-US" altLang="zh-TW" sz="2400" dirty="0" smtClean="0"/>
                        <a:t>7</a:t>
                      </a:r>
                      <a:r>
                        <a:rPr lang="zh-TW" altLang="en-US" sz="2400" dirty="0" smtClean="0"/>
                        <a:t>月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aseline="0" dirty="0" smtClean="0"/>
                        <a:t>2.1</a:t>
                      </a:r>
                      <a:r>
                        <a:rPr lang="zh-TW" altLang="en-US" sz="2400" baseline="0" dirty="0" smtClean="0"/>
                        <a:t>版</a:t>
                      </a:r>
                      <a:r>
                        <a:rPr lang="en-US" altLang="zh-TW" sz="2400" baseline="0" dirty="0" smtClean="0"/>
                        <a:t>(</a:t>
                      </a:r>
                      <a:r>
                        <a:rPr lang="zh-TW" altLang="en-US" sz="2400" baseline="0" dirty="0" smtClean="0"/>
                        <a:t>嵌入式版本）</a:t>
                      </a:r>
                      <a:endParaRPr lang="zh-TW" altLang="en-US" sz="2400" dirty="0" smtClean="0"/>
                    </a:p>
                  </a:txBody>
                  <a:tcPr/>
                </a:tc>
              </a:tr>
              <a:tr h="7425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</a:rPr>
                        <a:t>2008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</a:rPr>
                        <a:t>年</a:t>
                      </a:r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</a:rPr>
                        <a:t>月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</a:rPr>
                        <a:t>3.0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</a:rPr>
                        <a:t>版</a:t>
                      </a:r>
                      <a:endParaRPr lang="zh-TW" altLang="en-US" sz="2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手繪多邊形 6"/>
          <p:cNvSpPr/>
          <p:nvPr/>
        </p:nvSpPr>
        <p:spPr>
          <a:xfrm>
            <a:off x="142875" y="1285875"/>
            <a:ext cx="9001125" cy="5592763"/>
          </a:xfrm>
          <a:custGeom>
            <a:avLst/>
            <a:gdLst>
              <a:gd name="connsiteX0" fmla="*/ 95003 w 8502733"/>
              <a:gd name="connsiteY0" fmla="*/ 11875 h 5593278"/>
              <a:gd name="connsiteX1" fmla="*/ 8407730 w 8502733"/>
              <a:gd name="connsiteY1" fmla="*/ 0 h 5593278"/>
              <a:gd name="connsiteX2" fmla="*/ 8502733 w 8502733"/>
              <a:gd name="connsiteY2" fmla="*/ 5272644 h 5593278"/>
              <a:gd name="connsiteX3" fmla="*/ 8229600 w 8502733"/>
              <a:gd name="connsiteY3" fmla="*/ 5427023 h 5593278"/>
              <a:gd name="connsiteX4" fmla="*/ 5355772 w 8502733"/>
              <a:gd name="connsiteY4" fmla="*/ 5593278 h 5593278"/>
              <a:gd name="connsiteX5" fmla="*/ 3396343 w 8502733"/>
              <a:gd name="connsiteY5" fmla="*/ 5474525 h 5593278"/>
              <a:gd name="connsiteX6" fmla="*/ 1935678 w 8502733"/>
              <a:gd name="connsiteY6" fmla="*/ 5106390 h 5593278"/>
              <a:gd name="connsiteX7" fmla="*/ 0 w 8502733"/>
              <a:gd name="connsiteY7" fmla="*/ 4857008 h 5593278"/>
              <a:gd name="connsiteX8" fmla="*/ 95003 w 8502733"/>
              <a:gd name="connsiteY8" fmla="*/ 11875 h 559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2733" h="5593278">
                <a:moveTo>
                  <a:pt x="95003" y="11875"/>
                </a:moveTo>
                <a:lnTo>
                  <a:pt x="8407730" y="0"/>
                </a:lnTo>
                <a:lnTo>
                  <a:pt x="8502733" y="5272644"/>
                </a:lnTo>
                <a:lnTo>
                  <a:pt x="8229600" y="5427023"/>
                </a:lnTo>
                <a:lnTo>
                  <a:pt x="5355772" y="5593278"/>
                </a:lnTo>
                <a:lnTo>
                  <a:pt x="3396343" y="5474525"/>
                </a:lnTo>
                <a:lnTo>
                  <a:pt x="1935678" y="5106390"/>
                </a:lnTo>
                <a:lnTo>
                  <a:pt x="0" y="4857008"/>
                </a:lnTo>
                <a:lnTo>
                  <a:pt x="95003" y="11875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c</a:t>
            </a:r>
            <a:endParaRPr lang="zh-TW" altLang="en-US" dirty="0"/>
          </a:p>
        </p:txBody>
      </p:sp>
      <p:sp>
        <p:nvSpPr>
          <p:cNvPr id="8" name="圓角矩形 7"/>
          <p:cNvSpPr>
            <a:spLocks noChangeAspect="1"/>
          </p:cNvSpPr>
          <p:nvPr/>
        </p:nvSpPr>
        <p:spPr>
          <a:xfrm>
            <a:off x="2275067" y="2378050"/>
            <a:ext cx="5187225" cy="3357586"/>
          </a:xfrm>
          <a:prstGeom prst="roundRect">
            <a:avLst>
              <a:gd name="adj" fmla="val 8259"/>
            </a:avLst>
          </a:prstGeom>
          <a:solidFill>
            <a:schemeClr val="bg1"/>
          </a:solidFill>
          <a:ln w="76200" cmpd="sng">
            <a:solidFill>
              <a:srgbClr val="FFC000">
                <a:alpha val="70000"/>
              </a:srgbClr>
            </a:solidFill>
          </a:ln>
          <a:effectLst>
            <a:outerShdw blurRad="76200" dir="18900000" sy="23000" kx="-1200000" algn="bl" rotWithShape="0">
              <a:schemeClr val="tx1">
                <a:alpha val="2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zh-TW" altLang="en-US" dirty="0">
                <a:latin typeface="+mj-lt"/>
                <a:ea typeface="華康中圓體" pitchFamily="49" charset="-120"/>
              </a:rPr>
              <a:t>目前</a:t>
            </a:r>
            <a:r>
              <a:rPr lang="en-US" altLang="zh-TW" sz="2600" dirty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OpenGL</a:t>
            </a:r>
            <a:r>
              <a:rPr lang="zh-TW" altLang="en-US" sz="2600" dirty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版本為</a:t>
            </a:r>
            <a:r>
              <a:rPr lang="en-US" altLang="zh-TW" sz="2600" dirty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3.0</a:t>
            </a:r>
            <a:r>
              <a:rPr lang="zh-TW" altLang="en-US" sz="2600" dirty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版</a:t>
            </a:r>
            <a:r>
              <a:rPr lang="en-US" altLang="zh-TW" sz="2600" dirty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(</a:t>
            </a:r>
            <a:r>
              <a:rPr lang="en-US" altLang="zh-TW" sz="2600" dirty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2008</a:t>
            </a:r>
            <a:r>
              <a:rPr lang="zh-TW" altLang="en-US" sz="2600" dirty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年</a:t>
            </a:r>
            <a:r>
              <a:rPr lang="en-US" altLang="zh-TW" sz="2600" dirty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8</a:t>
            </a:r>
            <a:r>
              <a:rPr lang="zh-TW" altLang="en-US" sz="2600" dirty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月</a:t>
            </a:r>
            <a:r>
              <a:rPr lang="zh-TW" altLang="en-US" sz="2600" dirty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公布</a:t>
            </a:r>
            <a:r>
              <a:rPr lang="en-US" altLang="zh-TW" sz="2600" dirty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)</a:t>
            </a:r>
            <a:r>
              <a:rPr lang="zh-TW" altLang="en-US" sz="2600" dirty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，大改版， </a:t>
            </a:r>
            <a:r>
              <a:rPr lang="zh-TW" altLang="en-US" sz="2600" dirty="0">
                <a:solidFill>
                  <a:srgbClr val="00B0F0"/>
                </a:solidFill>
                <a:latin typeface="+mj-lt"/>
                <a:ea typeface="華康中圓體" pitchFamily="49" charset="-120"/>
              </a:rPr>
              <a:t>設計架構從「狀態」為主</a:t>
            </a:r>
            <a:r>
              <a:rPr lang="en-US" altLang="zh-TW" sz="2600" dirty="0">
                <a:solidFill>
                  <a:srgbClr val="00B0F0"/>
                </a:solidFill>
                <a:latin typeface="+mj-lt"/>
                <a:ea typeface="華康中圓體" pitchFamily="49" charset="-120"/>
                <a:sym typeface="Wingdings" pitchFamily="2" charset="2"/>
              </a:rPr>
              <a:t></a:t>
            </a:r>
            <a:r>
              <a:rPr lang="zh-TW" altLang="en-US" sz="2600" dirty="0">
                <a:solidFill>
                  <a:srgbClr val="00B0F0"/>
                </a:solidFill>
                <a:latin typeface="+mj-lt"/>
                <a:ea typeface="華康中圓體" pitchFamily="49" charset="-120"/>
                <a:sym typeface="Wingdings" pitchFamily="2" charset="2"/>
              </a:rPr>
              <a:t> 「物件」為主</a:t>
            </a:r>
            <a:r>
              <a:rPr lang="zh-TW" altLang="en-US" sz="2600" dirty="0">
                <a:solidFill>
                  <a:schemeClr val="tx1"/>
                </a:solidFill>
                <a:latin typeface="+mj-lt"/>
                <a:ea typeface="華康中圓體" pitchFamily="49" charset="-120"/>
                <a:sym typeface="Wingdings" pitchFamily="2" charset="2"/>
              </a:rPr>
              <a:t>，</a:t>
            </a:r>
            <a:r>
              <a:rPr lang="en-US" sz="2600" dirty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OpenGL </a:t>
            </a:r>
            <a:r>
              <a:rPr lang="zh-TW" altLang="en-US" sz="2600" dirty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被「</a:t>
            </a:r>
            <a:r>
              <a:rPr lang="zh-TW" altLang="en-US" sz="2600" dirty="0">
                <a:solidFill>
                  <a:srgbClr val="00B0F0"/>
                </a:solidFill>
                <a:latin typeface="+mj-lt"/>
                <a:ea typeface="華康中圓體" pitchFamily="49" charset="-120"/>
              </a:rPr>
              <a:t>物件化</a:t>
            </a:r>
            <a:r>
              <a:rPr lang="zh-TW" altLang="en-US" sz="2600" dirty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」了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內容版面配置區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7593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TW" sz="2100" dirty="0" smtClean="0">
                <a:latin typeface="+mj-lt"/>
                <a:ea typeface="華康中圓體" pitchFamily="49" charset="-120"/>
              </a:rPr>
              <a:t>OpenGL</a:t>
            </a:r>
            <a:r>
              <a:rPr lang="zh-TW" altLang="en-US" sz="2100" dirty="0" smtClean="0">
                <a:latin typeface="+mj-lt"/>
                <a:ea typeface="華康中圓體" pitchFamily="49" charset="-120"/>
              </a:rPr>
              <a:t>後來被設計成獨立於硬體與作業系統的一種顯示規範，它</a:t>
            </a:r>
            <a:r>
              <a:rPr lang="zh-TW" altLang="en-US" sz="2100" dirty="0" smtClean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可以運行於各種作業系統與電腦上</a:t>
            </a:r>
            <a:r>
              <a:rPr lang="zh-TW" altLang="en-US" sz="2100" dirty="0" smtClean="0">
                <a:latin typeface="+mj-lt"/>
                <a:ea typeface="華康中圓體" pitchFamily="49" charset="-120"/>
              </a:rPr>
              <a:t>。</a:t>
            </a:r>
            <a:endParaRPr lang="en-US" altLang="zh-TW" sz="2100" dirty="0" smtClean="0">
              <a:latin typeface="+mj-lt"/>
              <a:ea typeface="華康中圓體" pitchFamily="49" charset="-12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TW" altLang="en-US" sz="2100" dirty="0" smtClean="0">
                <a:latin typeface="+mj-lt"/>
                <a:ea typeface="華康中圓體" pitchFamily="49" charset="-120"/>
              </a:rPr>
              <a:t>是專業圖形處理與科學計算等高階應用領域的</a:t>
            </a:r>
            <a:r>
              <a:rPr lang="zh-TW" altLang="en-US" sz="2100" dirty="0" smtClean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標準圖形函式庫</a:t>
            </a:r>
            <a:r>
              <a:rPr lang="zh-TW" altLang="en-US" sz="2100" dirty="0" smtClean="0">
                <a:latin typeface="+mj-lt"/>
                <a:ea typeface="華康中圓體" pitchFamily="49" charset="-120"/>
              </a:rPr>
              <a:t>。</a:t>
            </a:r>
            <a:endParaRPr lang="en-US" altLang="zh-TW" sz="2100" dirty="0" smtClean="0">
              <a:latin typeface="+mj-lt"/>
              <a:ea typeface="華康中圓體" pitchFamily="49" charset="-12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TW" altLang="en-US" sz="2100" dirty="0" smtClean="0">
                <a:latin typeface="+mj-lt"/>
                <a:ea typeface="華康中圓體" pitchFamily="49" charset="-120"/>
              </a:rPr>
              <a:t>能在網路環境以客戶端和伺服器模式下工作</a:t>
            </a:r>
            <a:endParaRPr lang="en-US" altLang="zh-TW" sz="2100" dirty="0" smtClean="0">
              <a:latin typeface="+mj-lt"/>
              <a:ea typeface="華康中圓體" pitchFamily="49" charset="-120"/>
            </a:endParaRP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TW" sz="2100" dirty="0" smtClean="0">
                <a:solidFill>
                  <a:srgbClr val="0000CC"/>
                </a:solidFill>
                <a:latin typeface="+mj-lt"/>
                <a:ea typeface="華康中圓體" pitchFamily="49" charset="-120"/>
              </a:rPr>
              <a:t>OpenGL</a:t>
            </a:r>
            <a:r>
              <a:rPr lang="zh-TW" altLang="en-US" sz="2100" dirty="0" smtClean="0">
                <a:solidFill>
                  <a:srgbClr val="0000CC"/>
                </a:solidFill>
                <a:latin typeface="+mj-lt"/>
                <a:ea typeface="華康中圓體" pitchFamily="49" charset="-120"/>
              </a:rPr>
              <a:t>透過</a:t>
            </a:r>
            <a:r>
              <a:rPr lang="en-US" altLang="zh-TW" sz="2100" dirty="0" smtClean="0">
                <a:solidFill>
                  <a:srgbClr val="0000CC"/>
                </a:solidFill>
                <a:latin typeface="+mj-lt"/>
                <a:ea typeface="華康中圓體" pitchFamily="49" charset="-120"/>
              </a:rPr>
              <a:t>Client/Server</a:t>
            </a:r>
            <a:r>
              <a:rPr lang="zh-TW" altLang="en-US" sz="2100" dirty="0" smtClean="0">
                <a:solidFill>
                  <a:srgbClr val="0000CC"/>
                </a:solidFill>
                <a:latin typeface="+mj-lt"/>
                <a:ea typeface="華康中圓體" pitchFamily="49" charset="-120"/>
              </a:rPr>
              <a:t>方式實現，當客戶端</a:t>
            </a:r>
            <a:r>
              <a:rPr lang="en-US" altLang="zh-TW" sz="2100" dirty="0" smtClean="0">
                <a:solidFill>
                  <a:srgbClr val="0000CC"/>
                </a:solidFill>
                <a:latin typeface="+mj-lt"/>
                <a:ea typeface="華康中圓體" pitchFamily="49" charset="-120"/>
              </a:rPr>
              <a:t>(</a:t>
            </a:r>
            <a:r>
              <a:rPr lang="zh-TW" altLang="en-US" sz="2100" dirty="0" smtClean="0">
                <a:solidFill>
                  <a:srgbClr val="0000CC"/>
                </a:solidFill>
                <a:latin typeface="+mj-lt"/>
                <a:ea typeface="華康中圓體" pitchFamily="49" charset="-120"/>
              </a:rPr>
              <a:t>以</a:t>
            </a:r>
            <a:r>
              <a:rPr lang="en-US" altLang="zh-TW" sz="2100" dirty="0" smtClean="0">
                <a:solidFill>
                  <a:srgbClr val="0000CC"/>
                </a:solidFill>
                <a:latin typeface="+mj-lt"/>
                <a:ea typeface="華康中圓體" pitchFamily="49" charset="-120"/>
              </a:rPr>
              <a:t>OpenGL</a:t>
            </a:r>
            <a:r>
              <a:rPr lang="zh-TW" altLang="en-US" sz="2100" dirty="0" smtClean="0">
                <a:solidFill>
                  <a:srgbClr val="0000CC"/>
                </a:solidFill>
                <a:latin typeface="+mj-lt"/>
                <a:ea typeface="華康中圓體" pitchFamily="49" charset="-120"/>
              </a:rPr>
              <a:t>標準開發的應用程序</a:t>
            </a:r>
            <a:r>
              <a:rPr lang="en-US" altLang="zh-TW" sz="2100" dirty="0" smtClean="0">
                <a:solidFill>
                  <a:srgbClr val="0000CC"/>
                </a:solidFill>
                <a:latin typeface="+mj-lt"/>
                <a:ea typeface="華康中圓體" pitchFamily="49" charset="-120"/>
              </a:rPr>
              <a:t>)</a:t>
            </a:r>
            <a:r>
              <a:rPr lang="zh-TW" altLang="en-US" sz="2100" dirty="0" smtClean="0">
                <a:solidFill>
                  <a:srgbClr val="0000CC"/>
                </a:solidFill>
                <a:latin typeface="+mj-lt"/>
                <a:ea typeface="華康中圓體" pitchFamily="49" charset="-120"/>
              </a:rPr>
              <a:t>向伺服器</a:t>
            </a:r>
            <a:r>
              <a:rPr lang="en-US" altLang="zh-TW" sz="2100" dirty="0" smtClean="0">
                <a:solidFill>
                  <a:srgbClr val="0000CC"/>
                </a:solidFill>
                <a:latin typeface="+mj-lt"/>
                <a:ea typeface="華康中圓體" pitchFamily="49" charset="-120"/>
              </a:rPr>
              <a:t>(OpenGL</a:t>
            </a:r>
            <a:r>
              <a:rPr lang="zh-TW" altLang="en-US" sz="2100" dirty="0" smtClean="0">
                <a:solidFill>
                  <a:srgbClr val="0000CC"/>
                </a:solidFill>
                <a:latin typeface="+mj-lt"/>
                <a:ea typeface="華康中圓體" pitchFamily="49" charset="-120"/>
              </a:rPr>
              <a:t>核心機制</a:t>
            </a:r>
            <a:r>
              <a:rPr lang="en-US" altLang="zh-TW" sz="2100" dirty="0" smtClean="0">
                <a:solidFill>
                  <a:srgbClr val="0000CC"/>
                </a:solidFill>
                <a:latin typeface="+mj-lt"/>
                <a:ea typeface="華康中圓體" pitchFamily="49" charset="-120"/>
              </a:rPr>
              <a:t>)</a:t>
            </a:r>
            <a:r>
              <a:rPr lang="zh-TW" altLang="en-US" sz="2100" dirty="0" smtClean="0">
                <a:solidFill>
                  <a:srgbClr val="0000CC"/>
                </a:solidFill>
                <a:latin typeface="+mj-lt"/>
                <a:ea typeface="華康中圓體" pitchFamily="49" charset="-120"/>
              </a:rPr>
              <a:t>發出命令時，由伺服器負責解釋這些命令</a:t>
            </a:r>
            <a:endParaRPr lang="en-US" altLang="zh-TW" sz="2100" dirty="0" smtClean="0">
              <a:solidFill>
                <a:srgbClr val="0000CC"/>
              </a:solidFill>
              <a:latin typeface="+mj-lt"/>
              <a:ea typeface="華康中圓體" pitchFamily="49" charset="-120"/>
            </a:endParaRP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TW" altLang="en-US" sz="2100" dirty="0" smtClean="0">
                <a:solidFill>
                  <a:srgbClr val="0000CC"/>
                </a:solidFill>
                <a:latin typeface="+mj-lt"/>
                <a:ea typeface="華康中圓體" pitchFamily="49" charset="-120"/>
              </a:rPr>
              <a:t>通常，客戶端和伺服器運行在同一台機器上，基於客戶端／伺服器的運行機制，這</a:t>
            </a:r>
            <a:r>
              <a:rPr lang="zh-CN" altLang="en-US" sz="2100" dirty="0" smtClean="0">
                <a:solidFill>
                  <a:srgbClr val="0000CC"/>
                </a:solidFill>
                <a:latin typeface="+mj-lt"/>
                <a:ea typeface="華康中圓體" pitchFamily="49" charset="-120"/>
              </a:rPr>
              <a:t>使用户能方便地在</a:t>
            </a:r>
            <a:r>
              <a:rPr lang="zh-TW" altLang="en-US" sz="2100" dirty="0" smtClean="0">
                <a:solidFill>
                  <a:srgbClr val="0000CC"/>
                </a:solidFill>
                <a:latin typeface="+mj-lt"/>
                <a:ea typeface="華康中圓體" pitchFamily="49" charset="-120"/>
              </a:rPr>
              <a:t>網路環境下</a:t>
            </a:r>
            <a:r>
              <a:rPr lang="zh-CN" altLang="en-US" sz="2100" dirty="0" smtClean="0">
                <a:solidFill>
                  <a:srgbClr val="0000CC"/>
                </a:solidFill>
                <a:latin typeface="+mj-lt"/>
                <a:ea typeface="華康中圓體" pitchFamily="49" charset="-120"/>
              </a:rPr>
              <a:t>使用</a:t>
            </a:r>
            <a:r>
              <a:rPr lang="en-US" altLang="zh-CN" sz="2100" dirty="0" smtClean="0">
                <a:solidFill>
                  <a:srgbClr val="0000CC"/>
                </a:solidFill>
                <a:latin typeface="+mj-lt"/>
                <a:ea typeface="華康中圓體" pitchFamily="49" charset="-120"/>
              </a:rPr>
              <a:t>OpenGL</a:t>
            </a:r>
            <a:r>
              <a:rPr lang="zh-TW" altLang="en-US" sz="2100" dirty="0" smtClean="0">
                <a:solidFill>
                  <a:srgbClr val="0000CC"/>
                </a:solidFill>
                <a:latin typeface="+mj-lt"/>
                <a:ea typeface="華康中圓體" pitchFamily="49" charset="-120"/>
              </a:rPr>
              <a:t>。</a:t>
            </a:r>
            <a:endParaRPr lang="en-US" altLang="zh-TW" sz="2100" dirty="0" smtClean="0">
              <a:solidFill>
                <a:srgbClr val="0000CC"/>
              </a:solidFill>
              <a:latin typeface="+mj-lt"/>
              <a:ea typeface="華康中圓體" pitchFamily="49" charset="-12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zh-TW" sz="2400" dirty="0" smtClean="0">
              <a:solidFill>
                <a:schemeClr val="bg2">
                  <a:lumMod val="40000"/>
                  <a:lumOff val="60000"/>
                </a:schemeClr>
              </a:solidFill>
              <a:latin typeface="+mj-lt"/>
              <a:ea typeface="華康中圓體" pitchFamily="49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/>
          <a:p>
            <a:r>
              <a:rPr lang="en-US" altLang="zh-TW" dirty="0">
                <a:ea typeface="華康中圓體(P)" pitchFamily="34" charset="-120"/>
                <a:cs typeface="Times New Roman" pitchFamily="18" charset="0"/>
              </a:rPr>
              <a:t>OpenGL</a:t>
            </a:r>
            <a:r>
              <a:rPr lang="zh-TW" altLang="en-US" dirty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發展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史</a:t>
            </a:r>
            <a:endParaRPr lang="zh-TW" altLang="en-US" dirty="0"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華康中圓體(P)" pitchFamily="34" charset="-120"/>
                <a:cs typeface="Times New Roman" pitchFamily="18" charset="0"/>
              </a:rPr>
              <a:t>OpenGL</a:t>
            </a:r>
            <a:r>
              <a:rPr lang="zh-TW" altLang="en-US" dirty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函式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說明</a:t>
            </a:r>
            <a:endParaRPr lang="zh-TW" altLang="en-US" dirty="0"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</p:txBody>
      </p:sp>
      <p:sp>
        <p:nvSpPr>
          <p:cNvPr id="18435" name="內容版面配置區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TW" sz="2400" dirty="0" smtClean="0">
                <a:latin typeface="+mj-lt"/>
                <a:ea typeface="華康中圓體" pitchFamily="49" charset="-120"/>
              </a:rPr>
              <a:t>OpenGL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分為程序式（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Procedural)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與非描述式（</a:t>
            </a:r>
            <a:r>
              <a:rPr lang="en-US" altLang="zh-TW" sz="2400" dirty="0" err="1" smtClean="0">
                <a:latin typeface="+mj-lt"/>
                <a:ea typeface="華康中圓體" pitchFamily="49" charset="-120"/>
              </a:rPr>
              <a:t>Nondescriptive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)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兩種繪圖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API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函式</a:t>
            </a:r>
            <a:endParaRPr lang="en-US" altLang="zh-TW" sz="2400" dirty="0" smtClean="0">
              <a:latin typeface="+mj-lt"/>
              <a:ea typeface="華康中圓體" pitchFamily="49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2400" dirty="0" smtClean="0">
                <a:latin typeface="+mj-lt"/>
                <a:ea typeface="華康中圓體" pitchFamily="49" charset="-120"/>
              </a:rPr>
              <a:t>不需直接描述一個場景，只需規範一個外觀特定效果的步驟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，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這個步驟是以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API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的運作方式去呼叫，其優點為可攜性高，及超過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2000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以上的指令與函式之繪圖功能</a:t>
            </a:r>
            <a:endParaRPr lang="en-US" altLang="zh-TW" sz="2400" dirty="0" smtClean="0">
              <a:latin typeface="+mj-lt"/>
              <a:ea typeface="華康中圓體" pitchFamily="49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2400" dirty="0" smtClean="0">
                <a:latin typeface="+mj-lt"/>
                <a:ea typeface="華康中圓體" pitchFamily="49" charset="-120"/>
              </a:rPr>
              <a:t>這些指令都是用來畫出各種圖形元件，如空間中的點、線、以及多邊形。此外，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OpenGL 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也支援燈光與陰影、材質貼圖、混合、透明度、動畫以及其他許多特效。</a:t>
            </a:r>
          </a:p>
        </p:txBody>
      </p:sp>
      <p:sp>
        <p:nvSpPr>
          <p:cNvPr id="8" name="手繪多邊形 7"/>
          <p:cNvSpPr/>
          <p:nvPr/>
        </p:nvSpPr>
        <p:spPr>
          <a:xfrm>
            <a:off x="71438" y="1268760"/>
            <a:ext cx="9001125" cy="5592762"/>
          </a:xfrm>
          <a:custGeom>
            <a:avLst/>
            <a:gdLst>
              <a:gd name="connsiteX0" fmla="*/ 95003 w 8502733"/>
              <a:gd name="connsiteY0" fmla="*/ 11875 h 5593278"/>
              <a:gd name="connsiteX1" fmla="*/ 8407730 w 8502733"/>
              <a:gd name="connsiteY1" fmla="*/ 0 h 5593278"/>
              <a:gd name="connsiteX2" fmla="*/ 8502733 w 8502733"/>
              <a:gd name="connsiteY2" fmla="*/ 5272644 h 5593278"/>
              <a:gd name="connsiteX3" fmla="*/ 8229600 w 8502733"/>
              <a:gd name="connsiteY3" fmla="*/ 5427023 h 5593278"/>
              <a:gd name="connsiteX4" fmla="*/ 5355772 w 8502733"/>
              <a:gd name="connsiteY4" fmla="*/ 5593278 h 5593278"/>
              <a:gd name="connsiteX5" fmla="*/ 3396343 w 8502733"/>
              <a:gd name="connsiteY5" fmla="*/ 5474525 h 5593278"/>
              <a:gd name="connsiteX6" fmla="*/ 1935678 w 8502733"/>
              <a:gd name="connsiteY6" fmla="*/ 5106390 h 5593278"/>
              <a:gd name="connsiteX7" fmla="*/ 0 w 8502733"/>
              <a:gd name="connsiteY7" fmla="*/ 4857008 h 5593278"/>
              <a:gd name="connsiteX8" fmla="*/ 95003 w 8502733"/>
              <a:gd name="connsiteY8" fmla="*/ 11875 h 559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2733" h="5593278">
                <a:moveTo>
                  <a:pt x="95003" y="11875"/>
                </a:moveTo>
                <a:lnTo>
                  <a:pt x="8407730" y="0"/>
                </a:lnTo>
                <a:lnTo>
                  <a:pt x="8502733" y="5272644"/>
                </a:lnTo>
                <a:lnTo>
                  <a:pt x="8229600" y="5427023"/>
                </a:lnTo>
                <a:lnTo>
                  <a:pt x="5355772" y="5593278"/>
                </a:lnTo>
                <a:lnTo>
                  <a:pt x="3396343" y="5474525"/>
                </a:lnTo>
                <a:lnTo>
                  <a:pt x="1935678" y="5106390"/>
                </a:lnTo>
                <a:lnTo>
                  <a:pt x="0" y="4857008"/>
                </a:lnTo>
                <a:lnTo>
                  <a:pt x="95003" y="11875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c</a:t>
            </a:r>
            <a:endParaRPr lang="zh-TW" altLang="en-US" dirty="0"/>
          </a:p>
        </p:txBody>
      </p:sp>
      <p:sp>
        <p:nvSpPr>
          <p:cNvPr id="9" name="圓角矩形 8"/>
          <p:cNvSpPr>
            <a:spLocks noChangeAspect="1"/>
          </p:cNvSpPr>
          <p:nvPr/>
        </p:nvSpPr>
        <p:spPr>
          <a:xfrm>
            <a:off x="1928794" y="2289514"/>
            <a:ext cx="5187225" cy="3357586"/>
          </a:xfrm>
          <a:prstGeom prst="roundRect">
            <a:avLst>
              <a:gd name="adj" fmla="val 8259"/>
            </a:avLst>
          </a:prstGeom>
          <a:solidFill>
            <a:schemeClr val="bg1"/>
          </a:solidFill>
          <a:ln w="76200" cmpd="sng">
            <a:solidFill>
              <a:srgbClr val="FFC000">
                <a:alpha val="70000"/>
              </a:srgbClr>
            </a:solidFill>
          </a:ln>
          <a:effectLst>
            <a:outerShdw blurRad="76200" dir="18900000" sy="23000" kx="-1200000" algn="bl" rotWithShape="0">
              <a:schemeClr val="tx1">
                <a:alpha val="2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TW" altLang="en-US" sz="2000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非描述性：</a:t>
            </a:r>
            <a:r>
              <a:rPr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場景中有很多特效、物件、且已是程式開發者事先定義好的</a:t>
            </a:r>
            <a:endParaRPr lang="en-US" altLang="zh-TW" sz="200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2000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指令：</a:t>
            </a:r>
            <a:r>
              <a:rPr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任何可執行程序的元素的表述</a:t>
            </a:r>
            <a:endParaRPr lang="en-US" altLang="zh-TW" sz="200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2000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函式：</a:t>
            </a:r>
            <a:r>
              <a:rPr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程式中超過兩次以上重複使用的程式碼，可以考慮將之定義為函式，以便重覆呼叫使用，降低相同程式片段的維護成本。</a:t>
            </a:r>
            <a:br>
              <a:rPr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endParaRPr lang="zh-TW" altLang="en-US" sz="200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內容版面配置區 2"/>
          <p:cNvSpPr>
            <a:spLocks noGrp="1"/>
          </p:cNvSpPr>
          <p:nvPr>
            <p:ph sz="quarter" idx="1"/>
          </p:nvPr>
        </p:nvSpPr>
        <p:spPr>
          <a:xfrm>
            <a:off x="301625" y="1428750"/>
            <a:ext cx="8504238" cy="5000625"/>
          </a:xfrm>
        </p:spPr>
        <p:txBody>
          <a:bodyPr/>
          <a:lstStyle/>
          <a:p>
            <a:endParaRPr lang="en-US" altLang="zh-TW" dirty="0" smtClean="0">
              <a:latin typeface="+mj-lt"/>
              <a:ea typeface="華康中圓體" pitchFamily="49" charset="-120"/>
            </a:endParaRPr>
          </a:p>
          <a:p>
            <a:r>
              <a:rPr lang="en-US" altLang="zh-TW" sz="1800" dirty="0" smtClean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GLU(OpenGL Utility Library):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en-US" sz="1600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為較高階的圖形函式庫</a:t>
            </a:r>
            <a:endParaRPr lang="en-US" altLang="zh-TW" sz="1600" dirty="0" smtClean="0">
              <a:solidFill>
                <a:schemeClr val="tx1"/>
              </a:solidFill>
              <a:latin typeface="+mj-lt"/>
              <a:ea typeface="華康中圓體" pitchFamily="49" charset="-12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en-US" sz="1600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主要功能是處理特殊矩陣運算、曲線和曲面、基本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3D</a:t>
            </a:r>
            <a:r>
              <a:rPr lang="zh-TW" altLang="en-US" sz="1600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圖形處理等功能</a:t>
            </a:r>
            <a:endParaRPr lang="en-US" altLang="zh-TW" sz="1600" dirty="0" smtClean="0">
              <a:solidFill>
                <a:schemeClr val="tx1"/>
              </a:solidFill>
              <a:latin typeface="+mj-lt"/>
              <a:ea typeface="華康中圓體" pitchFamily="49" charset="-12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en-US" sz="1600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協助程式設計師處理材質、投影與曲面模型</a:t>
            </a:r>
            <a:endParaRPr lang="en-US" altLang="zh-TW" sz="1600" dirty="0" smtClean="0">
              <a:solidFill>
                <a:schemeClr val="tx1"/>
              </a:solidFill>
              <a:latin typeface="+mj-lt"/>
              <a:ea typeface="華康中圓體" pitchFamily="49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TW" sz="1800" dirty="0" smtClean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GLUT(OpenGL Utility Toolkit):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en-US" sz="1600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用於簡化視窗管理程式法的撰寫</a:t>
            </a:r>
            <a:endParaRPr lang="en-US" altLang="zh-TW" sz="1600" dirty="0" smtClean="0">
              <a:solidFill>
                <a:schemeClr val="tx1"/>
              </a:solidFill>
              <a:latin typeface="+mj-lt"/>
              <a:ea typeface="華康中圓體" pitchFamily="49" charset="-120"/>
            </a:endParaRP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en-US" sz="1600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不只有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Microsoft Windows</a:t>
            </a:r>
            <a:r>
              <a:rPr lang="zh-TW" altLang="en-US" sz="1600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系統，支援視窗形式的作業系統（</a:t>
            </a:r>
            <a:r>
              <a:rPr lang="en-US" altLang="zh-TW" sz="1600" dirty="0" err="1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e.g.Mac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 OS</a:t>
            </a:r>
            <a:r>
              <a:rPr lang="zh-TW" altLang="en-US" sz="1600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、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X-Window(Linux/Unix)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en-US" sz="1600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降低移植至不同視窗形式系統的問題</a:t>
            </a:r>
            <a:endParaRPr lang="en-US" altLang="zh-TW" sz="1600" dirty="0" smtClean="0">
              <a:solidFill>
                <a:schemeClr val="tx1"/>
              </a:solidFill>
              <a:latin typeface="+mj-lt"/>
              <a:ea typeface="華康中圓體" pitchFamily="49" charset="-12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en-US" sz="1600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協助在各作業系統下作視窗的管理，功能包括視窗、選單的建立，滑鼠、鍵盤、搖桿的控制及簡單的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3D </a:t>
            </a:r>
            <a:r>
              <a:rPr lang="zh-TW" altLang="en-US" sz="1600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模型等</a:t>
            </a:r>
            <a:endParaRPr lang="en-US" altLang="zh-TW" sz="1600" dirty="0" smtClean="0">
              <a:solidFill>
                <a:schemeClr val="tx1"/>
              </a:solidFill>
              <a:latin typeface="+mj-lt"/>
              <a:ea typeface="華康中圓體" pitchFamily="49" charset="-12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en-US" sz="1600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只要使用</a:t>
            </a:r>
            <a:r>
              <a:rPr lang="en-US" altLang="zh-TW" sz="1600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GLUT </a:t>
            </a:r>
            <a:r>
              <a:rPr lang="zh-TW" altLang="en-US" sz="1600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就不必在乎是哪個作業系統，達到跨平台的目的。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endParaRPr lang="en-US" altLang="zh-TW" sz="2500" dirty="0" smtClean="0">
              <a:latin typeface="+mj-lt"/>
              <a:ea typeface="華康中圓體" pitchFamily="49" charset="-120"/>
            </a:endParaRPr>
          </a:p>
        </p:txBody>
      </p:sp>
      <p:sp>
        <p:nvSpPr>
          <p:cNvPr id="19460" name="文字方塊 7"/>
          <p:cNvSpPr txBox="1">
            <a:spLocks noChangeArrowheads="1"/>
          </p:cNvSpPr>
          <p:nvPr/>
        </p:nvSpPr>
        <p:spPr bwMode="auto">
          <a:xfrm>
            <a:off x="174625" y="1333500"/>
            <a:ext cx="41456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TW" sz="2800" dirty="0">
                <a:latin typeface="+mj-lt"/>
                <a:ea typeface="華康中圓體" pitchFamily="49" charset="-120"/>
              </a:rPr>
              <a:t>OpenGL</a:t>
            </a:r>
            <a:r>
              <a:rPr lang="en-US" altLang="zh-TW" sz="2800" dirty="0"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sz="2800" dirty="0">
                <a:latin typeface="華康中圓體" pitchFamily="49" charset="-120"/>
                <a:ea typeface="華康中圓體" pitchFamily="49" charset="-120"/>
              </a:rPr>
              <a:t>的工具函式庫</a:t>
            </a:r>
          </a:p>
        </p:txBody>
      </p:sp>
      <p:sp>
        <p:nvSpPr>
          <p:cNvPr id="17" name="手繪多邊形 16"/>
          <p:cNvSpPr/>
          <p:nvPr/>
        </p:nvSpPr>
        <p:spPr>
          <a:xfrm>
            <a:off x="71438" y="1268760"/>
            <a:ext cx="9001125" cy="5592763"/>
          </a:xfrm>
          <a:custGeom>
            <a:avLst/>
            <a:gdLst>
              <a:gd name="connsiteX0" fmla="*/ 95003 w 8502733"/>
              <a:gd name="connsiteY0" fmla="*/ 11875 h 5593278"/>
              <a:gd name="connsiteX1" fmla="*/ 8407730 w 8502733"/>
              <a:gd name="connsiteY1" fmla="*/ 0 h 5593278"/>
              <a:gd name="connsiteX2" fmla="*/ 8502733 w 8502733"/>
              <a:gd name="connsiteY2" fmla="*/ 5272644 h 5593278"/>
              <a:gd name="connsiteX3" fmla="*/ 8229600 w 8502733"/>
              <a:gd name="connsiteY3" fmla="*/ 5427023 h 5593278"/>
              <a:gd name="connsiteX4" fmla="*/ 5355772 w 8502733"/>
              <a:gd name="connsiteY4" fmla="*/ 5593278 h 5593278"/>
              <a:gd name="connsiteX5" fmla="*/ 3396343 w 8502733"/>
              <a:gd name="connsiteY5" fmla="*/ 5474525 h 5593278"/>
              <a:gd name="connsiteX6" fmla="*/ 1935678 w 8502733"/>
              <a:gd name="connsiteY6" fmla="*/ 5106390 h 5593278"/>
              <a:gd name="connsiteX7" fmla="*/ 0 w 8502733"/>
              <a:gd name="connsiteY7" fmla="*/ 4857008 h 5593278"/>
              <a:gd name="connsiteX8" fmla="*/ 95003 w 8502733"/>
              <a:gd name="connsiteY8" fmla="*/ 11875 h 559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2733" h="5593278">
                <a:moveTo>
                  <a:pt x="95003" y="11875"/>
                </a:moveTo>
                <a:lnTo>
                  <a:pt x="8407730" y="0"/>
                </a:lnTo>
                <a:lnTo>
                  <a:pt x="8502733" y="5272644"/>
                </a:lnTo>
                <a:lnTo>
                  <a:pt x="8229600" y="5427023"/>
                </a:lnTo>
                <a:lnTo>
                  <a:pt x="5355772" y="5593278"/>
                </a:lnTo>
                <a:lnTo>
                  <a:pt x="3396343" y="5474525"/>
                </a:lnTo>
                <a:lnTo>
                  <a:pt x="1935678" y="5106390"/>
                </a:lnTo>
                <a:lnTo>
                  <a:pt x="0" y="4857008"/>
                </a:lnTo>
                <a:lnTo>
                  <a:pt x="95003" y="11875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c</a:t>
            </a:r>
            <a:endParaRPr lang="zh-TW" altLang="en-US" dirty="0"/>
          </a:p>
        </p:txBody>
      </p:sp>
      <p:grpSp>
        <p:nvGrpSpPr>
          <p:cNvPr id="3" name="群組 17"/>
          <p:cNvGrpSpPr>
            <a:grpSpLocks/>
          </p:cNvGrpSpPr>
          <p:nvPr/>
        </p:nvGrpSpPr>
        <p:grpSpPr bwMode="auto">
          <a:xfrm>
            <a:off x="1500188" y="1911698"/>
            <a:ext cx="5627445" cy="3635375"/>
            <a:chOff x="1500166" y="1928802"/>
            <a:chExt cx="5627484" cy="3636000"/>
          </a:xfrm>
        </p:grpSpPr>
        <p:sp>
          <p:nvSpPr>
            <p:cNvPr id="19" name="圓角矩形 18"/>
            <p:cNvSpPr>
              <a:spLocks noChangeAspect="1"/>
            </p:cNvSpPr>
            <p:nvPr/>
          </p:nvSpPr>
          <p:spPr>
            <a:xfrm>
              <a:off x="1500166" y="1928802"/>
              <a:ext cx="5617353" cy="3636000"/>
            </a:xfrm>
            <a:prstGeom prst="roundRect">
              <a:avLst>
                <a:gd name="adj" fmla="val 8259"/>
              </a:avLst>
            </a:prstGeom>
            <a:solidFill>
              <a:schemeClr val="bg1"/>
            </a:solidFill>
            <a:ln w="76200" cmpd="sng">
              <a:solidFill>
                <a:srgbClr val="FFC000">
                  <a:alpha val="70000"/>
                </a:srgbClr>
              </a:solidFill>
            </a:ln>
            <a:effectLst>
              <a:outerShdw blurRad="76200" dir="18900000" sy="23000" kx="-1200000" algn="bl" rotWithShape="0">
                <a:schemeClr val="tx1">
                  <a:alpha val="20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50000"/>
                </a:lnSpc>
                <a:defRPr/>
              </a:pPr>
              <a:r>
                <a:rPr lang="zh-TW" altLang="en-US" sz="2000" dirty="0">
                  <a:solidFill>
                    <a:schemeClr val="tx1"/>
                  </a:solidFill>
                  <a:latin typeface="華康中圓體" pitchFamily="49" charset="-120"/>
                  <a:ea typeface="華康中圓體" pitchFamily="49" charset="-120"/>
                </a:rPr>
                <a:t/>
              </a:r>
              <a:br>
                <a:rPr lang="zh-TW" altLang="en-US" sz="2000" dirty="0">
                  <a:solidFill>
                    <a:schemeClr val="tx1"/>
                  </a:solidFill>
                  <a:latin typeface="華康中圓體" pitchFamily="49" charset="-120"/>
                  <a:ea typeface="華康中圓體" pitchFamily="49" charset="-120"/>
                </a:rPr>
              </a:br>
              <a:endParaRPr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endParaRPr>
            </a:p>
          </p:txBody>
        </p:sp>
        <p:sp>
          <p:nvSpPr>
            <p:cNvPr id="19466" name="文字方塊 41"/>
            <p:cNvSpPr txBox="1">
              <a:spLocks noChangeArrowheads="1"/>
            </p:cNvSpPr>
            <p:nvPr/>
          </p:nvSpPr>
          <p:spPr bwMode="auto">
            <a:xfrm>
              <a:off x="1598802" y="2071678"/>
              <a:ext cx="4544834" cy="499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2000" dirty="0">
                  <a:solidFill>
                    <a:srgbClr val="FF0000"/>
                  </a:solidFill>
                  <a:latin typeface="華康中圓體" pitchFamily="49" charset="-120"/>
                  <a:ea typeface="華康中圓體" pitchFamily="49" charset="-120"/>
                </a:rPr>
                <a:t>降低移植至不同視窗形式系統的問題：</a:t>
              </a:r>
              <a:endParaRPr lang="en-US" altLang="zh-TW" sz="2000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endParaRPr>
            </a:p>
          </p:txBody>
        </p:sp>
        <p:sp>
          <p:nvSpPr>
            <p:cNvPr id="19467" name="矩形 4"/>
            <p:cNvSpPr>
              <a:spLocks noChangeArrowheads="1"/>
            </p:cNvSpPr>
            <p:nvPr/>
          </p:nvSpPr>
          <p:spPr bwMode="auto">
            <a:xfrm>
              <a:off x="1619651" y="2726161"/>
              <a:ext cx="5507999" cy="2346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2000" dirty="0">
                  <a:latin typeface="華康中圓體" pitchFamily="49" charset="-120"/>
                  <a:ea typeface="華康中圓體" pitchFamily="49" charset="-120"/>
                </a:rPr>
                <a:t>例如：</a:t>
              </a:r>
              <a:endParaRPr lang="en-US" altLang="zh-TW" sz="2000" dirty="0">
                <a:latin typeface="華康中圓體" pitchFamily="49" charset="-120"/>
                <a:ea typeface="華康中圓體" pitchFamily="49" charset="-12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TW" sz="2000" dirty="0">
                  <a:latin typeface="+mj-lt"/>
                  <a:ea typeface="華康中圓體" pitchFamily="49" charset="-120"/>
                </a:rPr>
                <a:t>Linux</a:t>
              </a:r>
              <a:r>
                <a:rPr lang="zh-TW" altLang="en-US" sz="2000" dirty="0">
                  <a:latin typeface="華康中圓體" pitchFamily="49" charset="-120"/>
                  <a:ea typeface="華康中圓體" pitchFamily="49" charset="-120"/>
                </a:rPr>
                <a:t>與</a:t>
              </a:r>
              <a:r>
                <a:rPr lang="en-US" altLang="zh-TW" sz="2000" dirty="0">
                  <a:latin typeface="+mj-lt"/>
                  <a:ea typeface="華康中圓體" pitchFamily="49" charset="-120"/>
                </a:rPr>
                <a:t>Windows</a:t>
              </a:r>
              <a:r>
                <a:rPr lang="zh-TW" altLang="en-US" sz="2000" dirty="0">
                  <a:latin typeface="華康中圓體" pitchFamily="49" charset="-120"/>
                  <a:ea typeface="華康中圓體" pitchFamily="49" charset="-120"/>
                </a:rPr>
                <a:t>的開發環境不同，所以程式碼也會不同</a:t>
              </a:r>
              <a:r>
                <a:rPr lang="en-US" altLang="zh-TW" sz="2000" dirty="0">
                  <a:latin typeface="華康中圓體" pitchFamily="49" charset="-120"/>
                  <a:ea typeface="華康中圓體" pitchFamily="49" charset="-120"/>
                </a:rPr>
                <a:t>；</a:t>
              </a:r>
              <a:r>
                <a:rPr lang="zh-TW" altLang="en-US" sz="2000" dirty="0">
                  <a:latin typeface="華康中圓體" pitchFamily="49" charset="-120"/>
                  <a:ea typeface="華康中圓體" pitchFamily="49" charset="-120"/>
                </a:rPr>
                <a:t>利用</a:t>
              </a:r>
              <a:r>
                <a:rPr lang="en-US" altLang="zh-TW" sz="2000" dirty="0">
                  <a:latin typeface="+mj-lt"/>
                  <a:ea typeface="華康中圓體" pitchFamily="49" charset="-120"/>
                </a:rPr>
                <a:t>VC++</a:t>
              </a:r>
              <a:r>
                <a:rPr lang="zh-TW" altLang="en-US" sz="2000" dirty="0">
                  <a:latin typeface="華康中圓體" pitchFamily="49" charset="-120"/>
                  <a:ea typeface="華康中圓體" pitchFamily="49" charset="-120"/>
                </a:rPr>
                <a:t>寫的程式在</a:t>
              </a:r>
              <a:r>
                <a:rPr lang="en-US" altLang="zh-TW" sz="2000" dirty="0">
                  <a:latin typeface="+mj-lt"/>
                  <a:ea typeface="華康中圓體" pitchFamily="49" charset="-120"/>
                </a:rPr>
                <a:t>Windows</a:t>
              </a:r>
              <a:r>
                <a:rPr lang="zh-TW" altLang="en-US" sz="2000" dirty="0">
                  <a:latin typeface="華康中圓體" pitchFamily="49" charset="-120"/>
                  <a:ea typeface="華康中圓體" pitchFamily="49" charset="-120"/>
                </a:rPr>
                <a:t>上可以很順的執行，但是若要在</a:t>
              </a:r>
              <a:r>
                <a:rPr lang="en-US" altLang="zh-TW" sz="2000" dirty="0" err="1">
                  <a:latin typeface="+mj-lt"/>
                  <a:ea typeface="華康中圓體" pitchFamily="49" charset="-120"/>
                </a:rPr>
                <a:t>mac</a:t>
              </a:r>
              <a:r>
                <a:rPr lang="en-US" altLang="zh-TW" sz="2000" dirty="0">
                  <a:latin typeface="+mj-lt"/>
                  <a:ea typeface="華康中圓體" pitchFamily="49" charset="-120"/>
                </a:rPr>
                <a:t> OS</a:t>
              </a:r>
              <a:r>
                <a:rPr lang="zh-TW" altLang="en-US" sz="2000" dirty="0">
                  <a:latin typeface="華康中圓體" pitchFamily="49" charset="-120"/>
                  <a:ea typeface="華康中圓體" pitchFamily="49" charset="-120"/>
                </a:rPr>
                <a:t>或者</a:t>
              </a:r>
              <a:r>
                <a:rPr lang="en-US" altLang="zh-TW" sz="2000" dirty="0">
                  <a:latin typeface="+mj-lt"/>
                  <a:ea typeface="華康中圓體" pitchFamily="49" charset="-120"/>
                </a:rPr>
                <a:t>Linux</a:t>
              </a:r>
              <a:r>
                <a:rPr lang="zh-TW" altLang="en-US" sz="2000" dirty="0">
                  <a:latin typeface="華康中圓體" pitchFamily="49" charset="-120"/>
                  <a:ea typeface="華康中圓體" pitchFamily="49" charset="-120"/>
                </a:rPr>
                <a:t>上執行，我們可能需要修改一堆函式以及形式</a:t>
              </a:r>
            </a:p>
          </p:txBody>
        </p:sp>
      </p:grp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ea typeface="華康中圓體(P)" pitchFamily="34" charset="-120"/>
                <a:cs typeface="Times New Roman" pitchFamily="18" charset="0"/>
              </a:rPr>
              <a:t>OpenGL</a:t>
            </a:r>
            <a:r>
              <a:rPr lang="zh-TW" altLang="en-US" dirty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函式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說明</a:t>
            </a:r>
            <a:endParaRPr lang="zh-TW" altLang="en-US" dirty="0"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粗圓體(P)" pitchFamily="34" charset="-120"/>
                <a:ea typeface="華康粗圓體(P)" pitchFamily="34" charset="-120"/>
              </a:rPr>
              <a:t>遊戲開發工具簡介</a:t>
            </a:r>
            <a:endParaRPr lang="zh-TW" altLang="en-US" dirty="0" smtClean="0"/>
          </a:p>
        </p:txBody>
      </p:sp>
      <p:sp>
        <p:nvSpPr>
          <p:cNvPr id="14" name="內容版面配置區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2800" dirty="0" smtClean="0">
                <a:latin typeface="+mj-lt"/>
                <a:ea typeface="華康中圓體" pitchFamily="49" charset="-120"/>
              </a:rPr>
              <a:t>函式庫是用於開發軟體的子程式集合。函式庫和可執行檔案的區別是，函式庫不是獨立程式，他們是向其他程式提供服務的代碼。</a:t>
            </a:r>
            <a:endParaRPr lang="en-US" altLang="zh-TW" sz="2800" dirty="0" smtClean="0">
              <a:latin typeface="+mj-lt"/>
              <a:ea typeface="華康中圓體" pitchFamily="49" charset="-120"/>
            </a:endParaRPr>
          </a:p>
          <a:p>
            <a:pPr>
              <a:defRPr/>
            </a:pPr>
            <a:endParaRPr lang="zh-TW" altLang="en-US" sz="2800" dirty="0" smtClean="0">
              <a:latin typeface="+mj-lt"/>
              <a:ea typeface="華康中圓體" pitchFamily="49" charset="-120"/>
            </a:endParaRPr>
          </a:p>
          <a:p>
            <a:pPr>
              <a:defRPr/>
            </a:pPr>
            <a:r>
              <a:rPr lang="en-US" altLang="zh-TW" sz="2800" dirty="0" smtClean="0">
                <a:latin typeface="+mj-lt"/>
                <a:ea typeface="華康中圓體" pitchFamily="49" charset="-120"/>
              </a:rPr>
              <a:t>COM (Component Object Model) </a:t>
            </a:r>
            <a:r>
              <a:rPr lang="zh-TW" altLang="en-US" sz="2800" dirty="0" smtClean="0">
                <a:latin typeface="+mj-lt"/>
                <a:ea typeface="華康中圓體" pitchFamily="49" charset="-120"/>
              </a:rPr>
              <a:t>：</a:t>
            </a:r>
            <a:r>
              <a:rPr lang="en-US" altLang="zh-TW" sz="2800" dirty="0" smtClean="0">
                <a:latin typeface="+mj-lt"/>
                <a:ea typeface="華康中圓體" pitchFamily="49" charset="-120"/>
              </a:rPr>
              <a:t>COM</a:t>
            </a:r>
            <a:r>
              <a:rPr lang="zh-TW" altLang="en-US" sz="2800" dirty="0" smtClean="0">
                <a:latin typeface="+mj-lt"/>
                <a:ea typeface="華康中圓體" pitchFamily="49" charset="-120"/>
              </a:rPr>
              <a:t>介面是電腦硬體內部與程式間溝通的橋樑，程式須先經過</a:t>
            </a:r>
            <a:r>
              <a:rPr lang="en-US" altLang="zh-TW" sz="2800" dirty="0" smtClean="0">
                <a:latin typeface="+mj-lt"/>
                <a:ea typeface="華康中圓體" pitchFamily="49" charset="-120"/>
              </a:rPr>
              <a:t>COM</a:t>
            </a:r>
            <a:r>
              <a:rPr lang="zh-TW" altLang="en-US" sz="2800" dirty="0" smtClean="0">
                <a:latin typeface="+mj-lt"/>
                <a:ea typeface="華康中圓體" pitchFamily="49" charset="-120"/>
              </a:rPr>
              <a:t>介面的解譯才能直接對</a:t>
            </a:r>
            <a:r>
              <a:rPr lang="en-US" altLang="zh-TW" sz="2800" dirty="0" smtClean="0">
                <a:latin typeface="+mj-lt"/>
                <a:ea typeface="華康中圓體" pitchFamily="49" charset="-120"/>
              </a:rPr>
              <a:t>CPU</a:t>
            </a:r>
            <a:r>
              <a:rPr lang="zh-TW" altLang="en-US" sz="2800" dirty="0" smtClean="0">
                <a:latin typeface="+mj-lt"/>
                <a:ea typeface="華康中圓體" pitchFamily="49" charset="-120"/>
              </a:rPr>
              <a:t>、顯示卡或其它的硬體設備做要求或反應。</a:t>
            </a:r>
            <a:endParaRPr lang="en-US" altLang="zh-TW" sz="2800" dirty="0" smtClean="0">
              <a:latin typeface="+mj-lt"/>
              <a:ea typeface="華康中圓體" pitchFamily="49" charset="-12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內容版面配置區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TW" sz="3200" dirty="0" smtClean="0">
                <a:latin typeface="+mj-lt"/>
                <a:ea typeface="華康中圓體" pitchFamily="49" charset="-120"/>
              </a:rPr>
              <a:t>OpenGL</a:t>
            </a:r>
            <a:r>
              <a:rPr lang="zh-TW" altLang="en-US" sz="3200" dirty="0" smtClean="0">
                <a:latin typeface="+mj-lt"/>
                <a:ea typeface="華康中圓體" pitchFamily="49" charset="-120"/>
              </a:rPr>
              <a:t>提供</a:t>
            </a:r>
            <a:r>
              <a:rPr lang="en-US" altLang="zh-TW" sz="3200" dirty="0" err="1" smtClean="0">
                <a:latin typeface="+mj-lt"/>
                <a:ea typeface="華康中圓體" pitchFamily="49" charset="-120"/>
              </a:rPr>
              <a:t>glShadeModel</a:t>
            </a:r>
            <a:r>
              <a:rPr lang="en-US" altLang="zh-TW" sz="3200" dirty="0" smtClean="0">
                <a:latin typeface="+mj-lt"/>
                <a:ea typeface="華康中圓體" pitchFamily="49" charset="-120"/>
              </a:rPr>
              <a:t>()</a:t>
            </a:r>
            <a:r>
              <a:rPr lang="zh-TW" altLang="en-US" sz="3200" dirty="0" smtClean="0">
                <a:latin typeface="+mj-lt"/>
                <a:ea typeface="華康中圓體" pitchFamily="49" charset="-120"/>
              </a:rPr>
              <a:t>函式可在物體上著色效果，其函式結構如下：</a:t>
            </a:r>
            <a:endParaRPr lang="en-US" altLang="zh-TW" sz="3200" dirty="0" smtClean="0">
              <a:latin typeface="+mj-lt"/>
              <a:ea typeface="華康中圓體" pitchFamily="49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2400" dirty="0" smtClean="0">
                <a:latin typeface="+mj-lt"/>
                <a:ea typeface="華康中圓體" pitchFamily="49" charset="-120"/>
              </a:rPr>
              <a:t>在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2D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模式中，以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GL_SMOOTH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著色，具有平滑效果；以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GL_FLAT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呈現單一顏色</a:t>
            </a:r>
            <a:endParaRPr lang="en-US" altLang="zh-TW" sz="2400" dirty="0" smtClean="0">
              <a:latin typeface="+mj-lt"/>
              <a:ea typeface="華康中圓體" pitchFamily="49" charset="-120"/>
            </a:endParaRPr>
          </a:p>
          <a:p>
            <a:endParaRPr lang="zh-TW" altLang="en-US" dirty="0" smtClean="0">
              <a:latin typeface="+mj-lt"/>
              <a:ea typeface="華康中圓體" pitchFamily="49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ea typeface="華康中圓體(P)" pitchFamily="34" charset="-120"/>
                <a:cs typeface="Times New Roman" pitchFamily="18" charset="0"/>
              </a:rPr>
              <a:t>OpenGL</a:t>
            </a:r>
            <a:r>
              <a:rPr lang="zh-TW" altLang="en-US" dirty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函式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說明</a:t>
            </a:r>
            <a:endParaRPr lang="zh-TW" altLang="en-US" dirty="0"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內容版面配置區 2"/>
          <p:cNvSpPr>
            <a:spLocks noGrp="1"/>
          </p:cNvSpPr>
          <p:nvPr>
            <p:ph sz="quarter" idx="1"/>
          </p:nvPr>
        </p:nvSpPr>
        <p:spPr>
          <a:xfrm>
            <a:off x="357188" y="1428750"/>
            <a:ext cx="8504237" cy="4902200"/>
          </a:xfrm>
        </p:spPr>
        <p:txBody>
          <a:bodyPr/>
          <a:lstStyle/>
          <a:p>
            <a:pPr marL="342900" indent="-342900">
              <a:buFont typeface="Wingdings" pitchFamily="2" charset="2"/>
              <a:buChar char="n"/>
            </a:pP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程式說明與舉例</a:t>
            </a:r>
            <a:r>
              <a:rPr lang="zh-TW" altLang="en-US" sz="1600" dirty="0" smtClean="0"/>
              <a:t>：</a:t>
            </a:r>
            <a:endParaRPr lang="en-US" altLang="zh-TW" sz="1600" dirty="0" smtClean="0"/>
          </a:p>
          <a:p>
            <a:pPr marL="342900" indent="-342900">
              <a:buFont typeface="Georgia" pitchFamily="18" charset="0"/>
              <a:buAutoNum type="arabicPeriod"/>
            </a:pPr>
            <a:r>
              <a:rPr lang="en-US" altLang="zh-TW" sz="1600" dirty="0" smtClean="0"/>
              <a:t>void </a:t>
            </a:r>
            <a:r>
              <a:rPr lang="en-US" altLang="zh-TW" sz="1600" dirty="0" err="1" smtClean="0"/>
              <a:t>CreatDraw</a:t>
            </a:r>
            <a:r>
              <a:rPr lang="en-US" altLang="zh-TW" sz="1600" dirty="0" smtClean="0"/>
              <a:t>(void){</a:t>
            </a:r>
          </a:p>
          <a:p>
            <a:pPr marL="342900" indent="-342900">
              <a:buFont typeface="Georgia" pitchFamily="18" charset="0"/>
              <a:buAutoNum type="arabicPeriod"/>
            </a:pPr>
            <a:r>
              <a:rPr lang="en-US" altLang="zh-TW" sz="1600" dirty="0" smtClean="0"/>
              <a:t>  </a:t>
            </a:r>
            <a:r>
              <a:rPr lang="en-US" altLang="zh-TW" sz="1600" dirty="0" err="1" smtClean="0"/>
              <a:t>glClearColor</a:t>
            </a:r>
            <a:r>
              <a:rPr lang="en-US" altLang="zh-TW" sz="1600" dirty="0" smtClean="0"/>
              <a:t>(1.0f, 1.5f, 0.8f, 1.0);</a:t>
            </a:r>
          </a:p>
          <a:p>
            <a:pPr marL="342900" indent="-342900">
              <a:buFont typeface="Georgia" pitchFamily="18" charset="0"/>
              <a:buAutoNum type="arabicPeriod"/>
            </a:pPr>
            <a:r>
              <a:rPr lang="en-US" altLang="zh-TW" sz="1600" dirty="0" smtClean="0"/>
              <a:t>  </a:t>
            </a:r>
            <a:r>
              <a:rPr lang="en-US" altLang="zh-TW" sz="1600" dirty="0" err="1" smtClean="0"/>
              <a:t>glClear</a:t>
            </a:r>
            <a:r>
              <a:rPr lang="en-US" altLang="zh-TW" sz="1600" dirty="0" smtClean="0"/>
              <a:t>(GL_COLOR_BUFFER_BIT);</a:t>
            </a:r>
          </a:p>
          <a:p>
            <a:pPr marL="342900" indent="-342900">
              <a:buFont typeface="Georgia" pitchFamily="18" charset="0"/>
              <a:buAutoNum type="arabicPeriod"/>
            </a:pPr>
            <a:endParaRPr lang="en-US" altLang="zh-TW" sz="1600" dirty="0" smtClean="0"/>
          </a:p>
          <a:p>
            <a:pPr marL="342900" indent="-342900">
              <a:buFont typeface="Georgia" pitchFamily="18" charset="0"/>
              <a:buAutoNum type="arabicPeriod"/>
            </a:pPr>
            <a:r>
              <a:rPr lang="en-US" altLang="zh-TW" sz="1600" dirty="0" smtClean="0"/>
              <a:t>  </a:t>
            </a:r>
            <a:r>
              <a:rPr lang="en-US" altLang="zh-TW" sz="1600" dirty="0" err="1" smtClean="0"/>
              <a:t>glShadeModel</a:t>
            </a:r>
            <a:r>
              <a:rPr lang="en-US" altLang="zh-TW" sz="1600" dirty="0" smtClean="0"/>
              <a:t>(GL_FLAT); //</a:t>
            </a:r>
            <a:r>
              <a:rPr lang="zh-TW" altLang="en-US" sz="1600" dirty="0" smtClean="0"/>
              <a:t>左邊的四邊形，以</a:t>
            </a:r>
            <a:r>
              <a:rPr lang="en-US" altLang="zh-TW" sz="1600" dirty="0" smtClean="0"/>
              <a:t>FLAT</a:t>
            </a:r>
            <a:r>
              <a:rPr lang="zh-TW" altLang="en-US" sz="1600" dirty="0" smtClean="0"/>
              <a:t>方式著色</a:t>
            </a:r>
            <a:endParaRPr lang="en-US" altLang="zh-TW" sz="1600" dirty="0" smtClean="0"/>
          </a:p>
          <a:p>
            <a:pPr marL="342900" indent="-342900">
              <a:buFont typeface="Georgia" pitchFamily="18" charset="0"/>
              <a:buAutoNum type="arabicPeriod"/>
            </a:pPr>
            <a:r>
              <a:rPr lang="en-US" altLang="zh-TW" sz="1600" dirty="0" smtClean="0"/>
              <a:t>  </a:t>
            </a:r>
            <a:r>
              <a:rPr lang="en-US" altLang="zh-TW" sz="1600" dirty="0" err="1" smtClean="0"/>
              <a:t>glBegin</a:t>
            </a:r>
            <a:r>
              <a:rPr lang="en-US" altLang="zh-TW" sz="1600" dirty="0" smtClean="0"/>
              <a:t>(GL_QUADS);</a:t>
            </a:r>
          </a:p>
          <a:p>
            <a:pPr marL="342900" indent="-342900">
              <a:buFont typeface="Georgia" pitchFamily="18" charset="0"/>
              <a:buAutoNum type="arabicPeriod"/>
            </a:pPr>
            <a:r>
              <a:rPr lang="en-US" altLang="zh-TW" sz="1600" dirty="0" smtClean="0"/>
              <a:t>  glColor3f(0.0f, 0.0f, 1.0f);//</a:t>
            </a:r>
            <a:r>
              <a:rPr lang="zh-TW" altLang="en-US" sz="1600" dirty="0" smtClean="0"/>
              <a:t>藍色</a:t>
            </a:r>
            <a:endParaRPr lang="en-US" altLang="zh-TW" sz="1600" dirty="0" smtClean="0"/>
          </a:p>
          <a:p>
            <a:pPr marL="342900" indent="-342900">
              <a:buFont typeface="Georgia" pitchFamily="18" charset="0"/>
              <a:buAutoNum type="arabicPeriod"/>
            </a:pPr>
            <a:r>
              <a:rPr lang="en-US" altLang="zh-TW" sz="1600" dirty="0" smtClean="0"/>
              <a:t>  glVertex2f(-0.05f, 0.2f);</a:t>
            </a:r>
          </a:p>
          <a:p>
            <a:pPr marL="342900" indent="-342900">
              <a:buFont typeface="Georgia" pitchFamily="18" charset="0"/>
              <a:buAutoNum type="arabicPeriod"/>
            </a:pPr>
            <a:r>
              <a:rPr lang="en-US" altLang="zh-TW" sz="1600" dirty="0" smtClean="0"/>
              <a:t>  glColor3f(1.0f, 0.0f, 0.0f);//</a:t>
            </a:r>
            <a:r>
              <a:rPr lang="zh-TW" altLang="en-US" sz="1600" dirty="0" smtClean="0"/>
              <a:t>紅色</a:t>
            </a:r>
            <a:endParaRPr lang="en-US" altLang="zh-TW" sz="1600" dirty="0" smtClean="0"/>
          </a:p>
          <a:p>
            <a:pPr marL="342900" indent="-342900">
              <a:buFont typeface="Georgia" pitchFamily="18" charset="0"/>
              <a:buAutoNum type="arabicPeriod"/>
            </a:pPr>
            <a:r>
              <a:rPr lang="en-US" altLang="zh-TW" sz="1600" dirty="0" smtClean="0"/>
              <a:t>  glVertex2f(-0.05f, -0.2f);</a:t>
            </a:r>
          </a:p>
          <a:p>
            <a:pPr marL="342900" indent="-342900">
              <a:buFont typeface="Georgia" pitchFamily="18" charset="0"/>
              <a:buAutoNum type="arabicPeriod"/>
            </a:pPr>
            <a:r>
              <a:rPr lang="en-US" altLang="zh-TW" sz="1600" dirty="0" smtClean="0"/>
              <a:t>  glColor3f(0.0f, 1.0f, 0.0f);//</a:t>
            </a:r>
            <a:r>
              <a:rPr lang="zh-TW" altLang="en-US" sz="1600" dirty="0" smtClean="0"/>
              <a:t>綠色</a:t>
            </a:r>
            <a:endParaRPr lang="en-US" altLang="zh-TW" sz="1600" dirty="0" smtClean="0"/>
          </a:p>
          <a:p>
            <a:pPr marL="342900" indent="-342900">
              <a:buFont typeface="Georgia" pitchFamily="18" charset="0"/>
              <a:buAutoNum type="arabicPeriod"/>
            </a:pPr>
            <a:r>
              <a:rPr lang="en-US" altLang="zh-TW" sz="1600" dirty="0" smtClean="0"/>
              <a:t>  glVertex2f(-0.3f, -0.2f);</a:t>
            </a:r>
          </a:p>
          <a:p>
            <a:pPr marL="342900" indent="-342900">
              <a:buFont typeface="Georgia" pitchFamily="18" charset="0"/>
              <a:buAutoNum type="arabicPeriod"/>
            </a:pPr>
            <a:r>
              <a:rPr lang="en-US" altLang="zh-TW" sz="1600" dirty="0" smtClean="0"/>
              <a:t>  glColor3f(1.0f, 0.0f, 1.0f);//</a:t>
            </a:r>
            <a:r>
              <a:rPr lang="zh-TW" altLang="en-US" sz="1600" dirty="0" smtClean="0"/>
              <a:t>紫色</a:t>
            </a:r>
            <a:endParaRPr lang="en-US" altLang="zh-TW" sz="1600" dirty="0" smtClean="0"/>
          </a:p>
          <a:p>
            <a:pPr marL="342900" indent="-342900">
              <a:buFont typeface="Georgia" pitchFamily="18" charset="0"/>
              <a:buAutoNum type="arabicPeriod"/>
            </a:pPr>
            <a:r>
              <a:rPr lang="en-US" altLang="zh-TW" sz="1600" dirty="0" smtClean="0"/>
              <a:t>  glVertex2f(-0.3f, 0.2f);</a:t>
            </a:r>
          </a:p>
          <a:p>
            <a:pPr marL="342900" indent="-342900">
              <a:buFont typeface="Georgia" pitchFamily="18" charset="0"/>
              <a:buAutoNum type="arabicPeriod"/>
            </a:pPr>
            <a:r>
              <a:rPr lang="en-US" altLang="zh-TW" sz="1600" dirty="0" smtClean="0"/>
              <a:t>  </a:t>
            </a:r>
            <a:r>
              <a:rPr lang="en-US" altLang="zh-TW" sz="1600" dirty="0" err="1" smtClean="0"/>
              <a:t>glEnd</a:t>
            </a:r>
            <a:r>
              <a:rPr lang="en-US" altLang="zh-TW" sz="1600" dirty="0" smtClean="0"/>
              <a:t>();</a:t>
            </a:r>
            <a:endParaRPr lang="zh-TW" altLang="en-US" sz="1600" dirty="0" smtClean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ea typeface="華康中圓體(P)" pitchFamily="34" charset="-120"/>
                <a:cs typeface="Times New Roman" pitchFamily="18" charset="0"/>
              </a:rPr>
              <a:t>OpenGL</a:t>
            </a:r>
            <a:r>
              <a:rPr lang="zh-TW" altLang="en-US" dirty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函式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說明</a:t>
            </a:r>
            <a:endParaRPr lang="zh-TW" altLang="en-US" dirty="0"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內容版面配置區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902200"/>
          </a:xfrm>
        </p:spPr>
        <p:txBody>
          <a:bodyPr/>
          <a:lstStyle/>
          <a:p>
            <a:pPr marL="514350" indent="-514350">
              <a:buFont typeface="Georgia" pitchFamily="18" charset="0"/>
              <a:buAutoNum type="arabicPeriod"/>
            </a:pPr>
            <a:r>
              <a:rPr lang="en-US" altLang="zh-TW" sz="1800" dirty="0" err="1" smtClean="0"/>
              <a:t>glShadeModel</a:t>
            </a:r>
            <a:r>
              <a:rPr lang="en-US" altLang="zh-TW" sz="1800" dirty="0" smtClean="0"/>
              <a:t>(GL_SMOOTH);//</a:t>
            </a:r>
            <a:r>
              <a:rPr lang="zh-TW" altLang="en-US" sz="1800" dirty="0" smtClean="0"/>
              <a:t>左邊的四邊形，以</a:t>
            </a:r>
            <a:r>
              <a:rPr lang="en-US" altLang="zh-TW" sz="1800" dirty="0" smtClean="0"/>
              <a:t>SMOOTH</a:t>
            </a:r>
            <a:r>
              <a:rPr lang="zh-TW" altLang="en-US" sz="1800" dirty="0" smtClean="0"/>
              <a:t>方式著色</a:t>
            </a:r>
            <a:endParaRPr lang="en-US" altLang="zh-TW" sz="1800" dirty="0" smtClean="0"/>
          </a:p>
          <a:p>
            <a:pPr marL="514350" indent="-514350">
              <a:buFont typeface="Georgia" pitchFamily="18" charset="0"/>
              <a:buAutoNum type="arabicPeriod"/>
            </a:pPr>
            <a:r>
              <a:rPr lang="en-US" altLang="zh-TW" sz="1800" dirty="0" smtClean="0"/>
              <a:t>  </a:t>
            </a:r>
            <a:r>
              <a:rPr lang="en-US" altLang="zh-TW" sz="1800" dirty="0" err="1" smtClean="0"/>
              <a:t>glBegin</a:t>
            </a:r>
            <a:r>
              <a:rPr lang="en-US" altLang="zh-TW" sz="1800" dirty="0" smtClean="0"/>
              <a:t>(GL_QUADS);</a:t>
            </a:r>
          </a:p>
          <a:p>
            <a:pPr marL="514350" indent="-514350">
              <a:buFont typeface="Georgia" pitchFamily="18" charset="0"/>
              <a:buAutoNum type="arabicPeriod"/>
            </a:pPr>
            <a:r>
              <a:rPr lang="en-US" altLang="zh-TW" sz="1800" dirty="0" smtClean="0"/>
              <a:t>  glColor3f(0.0f, 0.0f, 1.0f);//</a:t>
            </a:r>
            <a:r>
              <a:rPr lang="zh-TW" altLang="en-US" sz="1800" dirty="0" smtClean="0"/>
              <a:t>藍色</a:t>
            </a:r>
            <a:endParaRPr lang="en-US" altLang="zh-TW" sz="1800" dirty="0" smtClean="0"/>
          </a:p>
          <a:p>
            <a:pPr marL="514350" indent="-514350">
              <a:buFont typeface="Georgia" pitchFamily="18" charset="0"/>
              <a:buAutoNum type="arabicPeriod"/>
            </a:pPr>
            <a:r>
              <a:rPr lang="en-US" altLang="zh-TW" sz="1800" dirty="0" smtClean="0"/>
              <a:t>  glVertex2f(30.0f,20.0f );</a:t>
            </a:r>
          </a:p>
          <a:p>
            <a:pPr marL="514350" indent="-514350">
              <a:buFont typeface="Georgia" pitchFamily="18" charset="0"/>
              <a:buAutoNum type="arabicPeriod"/>
            </a:pPr>
            <a:r>
              <a:rPr lang="en-US" altLang="zh-TW" sz="1800" dirty="0" smtClean="0"/>
              <a:t>  glColor3f(1.0f, 0.0f, 0.0f);//</a:t>
            </a:r>
            <a:r>
              <a:rPr lang="zh-TW" altLang="en-US" sz="1800" dirty="0" smtClean="0"/>
              <a:t>紅色</a:t>
            </a:r>
            <a:endParaRPr lang="en-US" altLang="zh-TW" sz="1800" dirty="0" smtClean="0"/>
          </a:p>
          <a:p>
            <a:pPr marL="514350" indent="-514350">
              <a:buFont typeface="Georgia" pitchFamily="18" charset="0"/>
              <a:buAutoNum type="arabicPeriod"/>
            </a:pPr>
            <a:r>
              <a:rPr lang="en-US" altLang="zh-TW" sz="1800" dirty="0" smtClean="0"/>
              <a:t>  glVertex2f(30.0f, -20.0f);</a:t>
            </a:r>
          </a:p>
          <a:p>
            <a:pPr marL="514350" indent="-514350">
              <a:buFont typeface="Georgia" pitchFamily="18" charset="0"/>
              <a:buAutoNum type="arabicPeriod"/>
            </a:pPr>
            <a:r>
              <a:rPr lang="en-US" altLang="zh-TW" sz="1800" dirty="0" smtClean="0"/>
              <a:t>  glColor3f(0.0f, 1.0f, 0.0f);//</a:t>
            </a:r>
            <a:r>
              <a:rPr lang="zh-TW" altLang="en-US" sz="1800" dirty="0" smtClean="0"/>
              <a:t>綠色</a:t>
            </a:r>
            <a:endParaRPr lang="en-US" altLang="zh-TW" sz="1800" dirty="0" smtClean="0"/>
          </a:p>
          <a:p>
            <a:pPr marL="514350" indent="-514350">
              <a:buFont typeface="Georgia" pitchFamily="18" charset="0"/>
              <a:buAutoNum type="arabicPeriod"/>
            </a:pPr>
            <a:r>
              <a:rPr lang="en-US" altLang="zh-TW" sz="1800" dirty="0" smtClean="0"/>
              <a:t>  glVertex2f(5.0f, -20.0f);</a:t>
            </a:r>
          </a:p>
          <a:p>
            <a:pPr marL="514350" indent="-514350">
              <a:buFont typeface="Georgia" pitchFamily="18" charset="0"/>
              <a:buAutoNum type="arabicPeriod"/>
            </a:pPr>
            <a:r>
              <a:rPr lang="en-US" altLang="zh-TW" sz="1800" dirty="0" smtClean="0"/>
              <a:t>  glColor3f(1.0f, 1.0f, 0.0f);//</a:t>
            </a:r>
            <a:r>
              <a:rPr lang="zh-TW" altLang="en-US" sz="1800" dirty="0" smtClean="0"/>
              <a:t>黃色</a:t>
            </a:r>
            <a:endParaRPr lang="en-US" altLang="zh-TW" sz="1800" dirty="0" smtClean="0"/>
          </a:p>
          <a:p>
            <a:pPr marL="514350" indent="-514350">
              <a:buFont typeface="Georgia" pitchFamily="18" charset="0"/>
              <a:buAutoNum type="arabicPeriod"/>
            </a:pPr>
            <a:r>
              <a:rPr lang="en-US" altLang="zh-TW" sz="1800" dirty="0" smtClean="0"/>
              <a:t>  glVertex2f(5.0f, 20.0f);</a:t>
            </a:r>
          </a:p>
          <a:p>
            <a:pPr marL="514350" indent="-514350">
              <a:buFont typeface="Georgia" pitchFamily="18" charset="0"/>
              <a:buAutoNum type="arabicPeriod"/>
            </a:pPr>
            <a:r>
              <a:rPr lang="en-US" altLang="zh-TW" sz="1800" dirty="0" smtClean="0"/>
              <a:t>  </a:t>
            </a:r>
            <a:r>
              <a:rPr lang="en-US" altLang="zh-TW" sz="1800" dirty="0" err="1" smtClean="0"/>
              <a:t>glEnd</a:t>
            </a:r>
            <a:r>
              <a:rPr lang="en-US" altLang="zh-TW" sz="1800" dirty="0" smtClean="0"/>
              <a:t>();</a:t>
            </a:r>
          </a:p>
          <a:p>
            <a:pPr marL="514350" indent="-514350">
              <a:buFont typeface="Georgia" pitchFamily="18" charset="0"/>
              <a:buAutoNum type="arabicPeriod"/>
            </a:pPr>
            <a:r>
              <a:rPr lang="en-US" altLang="zh-TW" sz="1800" dirty="0" err="1" smtClean="0"/>
              <a:t>glutSwapBuffers</a:t>
            </a:r>
            <a:r>
              <a:rPr lang="en-US" altLang="zh-TW" sz="1800" dirty="0" smtClean="0"/>
              <a:t>();</a:t>
            </a:r>
          </a:p>
          <a:p>
            <a:pPr marL="514350" indent="-514350">
              <a:buFont typeface="Georgia" pitchFamily="18" charset="0"/>
              <a:buAutoNum type="arabicPeriod"/>
            </a:pPr>
            <a:r>
              <a:rPr lang="en-US" altLang="zh-TW" sz="1800" dirty="0" smtClean="0"/>
              <a:t>}</a:t>
            </a:r>
            <a:endParaRPr lang="zh-TW" altLang="en-US" sz="1800" dirty="0" smtClean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ea typeface="華康中圓體(P)" pitchFamily="34" charset="-120"/>
                <a:cs typeface="Times New Roman" pitchFamily="18" charset="0"/>
              </a:rPr>
              <a:t>OpenGL</a:t>
            </a:r>
            <a:r>
              <a:rPr lang="zh-TW" altLang="en-US" dirty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函式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說明</a:t>
            </a:r>
            <a:endParaRPr lang="zh-TW" altLang="en-US" dirty="0"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Documents and Settings\Administrator\桌面\1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916832"/>
            <a:ext cx="4364836" cy="419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矩形 11"/>
          <p:cNvSpPr>
            <a:spLocks noChangeArrowheads="1"/>
          </p:cNvSpPr>
          <p:nvPr/>
        </p:nvSpPr>
        <p:spPr bwMode="auto">
          <a:xfrm>
            <a:off x="518121" y="1752997"/>
            <a:ext cx="2325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itchFamily="2" charset="2"/>
              <a:buChar char="n"/>
            </a:pPr>
            <a:r>
              <a:rPr lang="zh-TW" altLang="en-US" sz="2800">
                <a:latin typeface="華康中圓體" pitchFamily="49" charset="-120"/>
                <a:ea typeface="華康中圓體" pitchFamily="49" charset="-120"/>
              </a:rPr>
              <a:t>執行結果：</a:t>
            </a:r>
            <a:endParaRPr lang="en-US" altLang="zh-TW" sz="280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ea typeface="華康中圓體(P)" pitchFamily="34" charset="-120"/>
                <a:cs typeface="Times New Roman" pitchFamily="18" charset="0"/>
              </a:rPr>
              <a:t>OpenGL</a:t>
            </a:r>
            <a:r>
              <a:rPr lang="zh-TW" altLang="en-US" dirty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函式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說明</a:t>
            </a:r>
            <a:endParaRPr lang="zh-TW" altLang="en-US" dirty="0"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內容版面配置區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TW" sz="2800" dirty="0" smtClean="0">
                <a:latin typeface="+mj-lt"/>
                <a:ea typeface="華康中圓體" pitchFamily="49" charset="-120"/>
              </a:rPr>
              <a:t>OpenGL</a:t>
            </a:r>
            <a:r>
              <a:rPr lang="zh-TW" altLang="en-US" sz="2800" dirty="0" smtClean="0">
                <a:latin typeface="+mj-lt"/>
                <a:ea typeface="華康中圓體" pitchFamily="49" charset="-120"/>
              </a:rPr>
              <a:t>提供</a:t>
            </a:r>
            <a:r>
              <a:rPr lang="en-US" altLang="zh-TW" sz="2800" dirty="0" err="1" smtClean="0">
                <a:latin typeface="+mj-lt"/>
                <a:ea typeface="華康中圓體" pitchFamily="49" charset="-120"/>
              </a:rPr>
              <a:t>glShadeModel</a:t>
            </a:r>
            <a:r>
              <a:rPr lang="en-US" altLang="zh-TW" sz="2800" dirty="0" smtClean="0">
                <a:latin typeface="+mj-lt"/>
                <a:ea typeface="華康中圓體" pitchFamily="49" charset="-120"/>
              </a:rPr>
              <a:t>()</a:t>
            </a:r>
            <a:r>
              <a:rPr lang="zh-TW" altLang="en-US" sz="2800" dirty="0" smtClean="0">
                <a:latin typeface="+mj-lt"/>
                <a:ea typeface="華康中圓體" pitchFamily="49" charset="-120"/>
              </a:rPr>
              <a:t>函式可在物體上著色效果，其函式結構如下：</a:t>
            </a:r>
            <a:endParaRPr lang="en-US" altLang="zh-TW" sz="2800" dirty="0" smtClean="0">
              <a:latin typeface="+mj-lt"/>
              <a:ea typeface="華康中圓體" pitchFamily="49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2400" dirty="0" smtClean="0">
                <a:latin typeface="+mj-lt"/>
                <a:ea typeface="華康中圓體" pitchFamily="49" charset="-120"/>
              </a:rPr>
              <a:t>在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3D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模式中，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GL_FLAT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表示同一個三角形的所有位置對光線接以三角面的方法向量運算，使得面與面之間出現明顯接痕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；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以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GL_SMOOTH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則需要較長的時間計算，畫面明顯平滑許多（如下圖所示）</a:t>
            </a:r>
            <a:endParaRPr lang="en-US" altLang="zh-TW" sz="2400" dirty="0" smtClean="0">
              <a:latin typeface="+mj-lt"/>
              <a:ea typeface="華康中圓體" pitchFamily="49" charset="-120"/>
            </a:endParaRPr>
          </a:p>
          <a:p>
            <a:endParaRPr lang="zh-TW" altLang="en-US" dirty="0" smtClean="0">
              <a:latin typeface="+mj-lt"/>
              <a:ea typeface="華康中圓體" pitchFamily="49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ea typeface="華康中圓體(P)" pitchFamily="34" charset="-120"/>
                <a:cs typeface="Times New Roman" pitchFamily="18" charset="0"/>
              </a:rPr>
              <a:t>OpenGL</a:t>
            </a:r>
            <a:r>
              <a:rPr lang="zh-TW" altLang="en-US" dirty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函式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說明</a:t>
            </a:r>
            <a:endParaRPr lang="zh-TW" altLang="en-US" dirty="0"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4" descr="fla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85938" y="2500313"/>
            <a:ext cx="5090318" cy="3661457"/>
          </a:xfrm>
          <a:noFill/>
        </p:spPr>
      </p:pic>
      <p:sp>
        <p:nvSpPr>
          <p:cNvPr id="25604" name="矩形 4"/>
          <p:cNvSpPr>
            <a:spLocks noChangeArrowheads="1"/>
          </p:cNvSpPr>
          <p:nvPr/>
        </p:nvSpPr>
        <p:spPr bwMode="auto">
          <a:xfrm>
            <a:off x="285750" y="1428750"/>
            <a:ext cx="767870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華康中圓體" pitchFamily="49" charset="-120"/>
                <a:ea typeface="華康中圓體" pitchFamily="49" charset="-120"/>
              </a:rPr>
              <a:t>範例</a:t>
            </a:r>
            <a:r>
              <a:rPr lang="en-US" altLang="zh-TW" sz="2800" dirty="0">
                <a:latin typeface="華康中圓體" pitchFamily="49" charset="-120"/>
                <a:ea typeface="華康中圓體" pitchFamily="49" charset="-120"/>
              </a:rPr>
              <a:t>:</a:t>
            </a:r>
            <a:r>
              <a:rPr lang="zh-TW" altLang="en-US" sz="2800" dirty="0">
                <a:latin typeface="華康中圓體" pitchFamily="49" charset="-120"/>
                <a:ea typeface="華康中圓體" pitchFamily="49" charset="-120"/>
              </a:rPr>
              <a:t>「全方位</a:t>
            </a:r>
            <a:r>
              <a:rPr lang="en-US" altLang="zh-TW" sz="2800" dirty="0">
                <a:latin typeface="+mj-lt"/>
                <a:ea typeface="華康中圓體" pitchFamily="49" charset="-120"/>
              </a:rPr>
              <a:t>3D</a:t>
            </a:r>
            <a:r>
              <a:rPr lang="zh-TW" altLang="en-US" sz="2800" dirty="0">
                <a:latin typeface="華康中圓體" pitchFamily="49" charset="-120"/>
                <a:ea typeface="華康中圓體" pitchFamily="49" charset="-120"/>
              </a:rPr>
              <a:t>遊戲」</a:t>
            </a:r>
            <a:endParaRPr lang="en-US" altLang="zh-TW" sz="2800" dirty="0">
              <a:latin typeface="華康中圓體" pitchFamily="49" charset="-120"/>
              <a:ea typeface="華康中圓體" pitchFamily="49" charset="-120"/>
            </a:endParaRPr>
          </a:p>
          <a:p>
            <a:pPr>
              <a:buFont typeface="Wingdings" pitchFamily="2" charset="2"/>
              <a:buChar char="n"/>
            </a:pPr>
            <a:r>
              <a:rPr lang="zh-TW" altLang="en-US" sz="2800" dirty="0">
                <a:latin typeface="華康中圓體" pitchFamily="49" charset="-120"/>
                <a:ea typeface="華康中圓體" pitchFamily="49" charset="-120"/>
              </a:rPr>
              <a:t>使用</a:t>
            </a:r>
            <a:r>
              <a:rPr lang="en-US" altLang="zh-TW" sz="2800" dirty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Flat Shading</a:t>
            </a:r>
            <a:r>
              <a:rPr lang="zh-TW" altLang="en-US" sz="2800" dirty="0">
                <a:latin typeface="華康中圓體" pitchFamily="49" charset="-120"/>
                <a:ea typeface="華康中圓體" pitchFamily="49" charset="-120"/>
              </a:rPr>
              <a:t>，可以看到很明顯的三角形 </a:t>
            </a:r>
          </a:p>
          <a:p>
            <a:endParaRPr lang="zh-TW" altLang="en-US" sz="32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ea typeface="華康中圓體(P)" pitchFamily="34" charset="-120"/>
                <a:cs typeface="Times New Roman" pitchFamily="18" charset="0"/>
              </a:rPr>
              <a:t>OpenGL</a:t>
            </a:r>
            <a:r>
              <a:rPr lang="zh-TW" altLang="en-US" dirty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函式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說明</a:t>
            </a:r>
            <a:endParaRPr lang="zh-TW" altLang="en-US" dirty="0"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矩形 4"/>
          <p:cNvSpPr>
            <a:spLocks noChangeArrowheads="1"/>
          </p:cNvSpPr>
          <p:nvPr/>
        </p:nvSpPr>
        <p:spPr bwMode="auto">
          <a:xfrm>
            <a:off x="214313" y="1428750"/>
            <a:ext cx="87487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 dirty="0">
                <a:latin typeface="華康中圓體" pitchFamily="49" charset="-120"/>
                <a:ea typeface="華康中圓體" pitchFamily="49" charset="-120"/>
              </a:rPr>
              <a:t>範例</a:t>
            </a:r>
            <a:r>
              <a:rPr lang="en-US" altLang="zh-TW" sz="2800" dirty="0">
                <a:latin typeface="華康中圓體" pitchFamily="49" charset="-120"/>
                <a:ea typeface="華康中圓體" pitchFamily="49" charset="-120"/>
              </a:rPr>
              <a:t>:</a:t>
            </a:r>
            <a:r>
              <a:rPr lang="zh-TW" altLang="en-US" sz="2800" dirty="0">
                <a:latin typeface="華康中圓體" pitchFamily="49" charset="-120"/>
                <a:ea typeface="華康中圓體" pitchFamily="49" charset="-120"/>
              </a:rPr>
              <a:t>「全方位</a:t>
            </a:r>
            <a:r>
              <a:rPr lang="en-US" altLang="zh-TW" sz="2800" dirty="0">
                <a:latin typeface="+mj-lt"/>
                <a:ea typeface="華康中圓體" pitchFamily="49" charset="-120"/>
              </a:rPr>
              <a:t>3D</a:t>
            </a:r>
            <a:r>
              <a:rPr lang="zh-TW" altLang="en-US" sz="2800" dirty="0">
                <a:latin typeface="華康中圓體" pitchFamily="49" charset="-120"/>
                <a:ea typeface="華康中圓體" pitchFamily="49" charset="-120"/>
              </a:rPr>
              <a:t>遊戲」</a:t>
            </a:r>
            <a:endParaRPr lang="en-US" altLang="zh-TW" sz="2800" dirty="0">
              <a:latin typeface="華康中圓體" pitchFamily="49" charset="-120"/>
              <a:ea typeface="華康中圓體" pitchFamily="49" charset="-120"/>
            </a:endParaRPr>
          </a:p>
          <a:p>
            <a:pPr>
              <a:buFont typeface="Wingdings" pitchFamily="2" charset="2"/>
              <a:buChar char="n"/>
            </a:pPr>
            <a:r>
              <a:rPr lang="zh-TW" altLang="en-US" sz="2800" dirty="0">
                <a:latin typeface="華康中圓體" pitchFamily="49" charset="-120"/>
                <a:ea typeface="華康中圓體" pitchFamily="49" charset="-120"/>
              </a:rPr>
              <a:t>使用</a:t>
            </a:r>
            <a:r>
              <a:rPr lang="en-US" altLang="zh-TW" sz="2800" dirty="0" err="1">
                <a:solidFill>
                  <a:srgbClr val="FF0000"/>
                </a:solidFill>
                <a:latin typeface="+mj-lt"/>
                <a:ea typeface="華康中圓體" pitchFamily="49" charset="-120"/>
              </a:rPr>
              <a:t>Gouraud</a:t>
            </a:r>
            <a:r>
              <a:rPr lang="en-US" altLang="zh-TW" sz="2800" dirty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 Shading</a:t>
            </a:r>
            <a:r>
              <a:rPr lang="zh-TW" altLang="en-US" sz="2800" dirty="0">
                <a:latin typeface="華康中圓體" pitchFamily="49" charset="-120"/>
                <a:ea typeface="華康中圓體" pitchFamily="49" charset="-120"/>
              </a:rPr>
              <a:t>，畫面明顯平順許多 </a:t>
            </a:r>
          </a:p>
        </p:txBody>
      </p:sp>
      <p:pic>
        <p:nvPicPr>
          <p:cNvPr id="26628" name="Picture 4" descr="gourau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6225" y="2500313"/>
            <a:ext cx="4969991" cy="357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ea typeface="華康中圓體(P)" pitchFamily="34" charset="-120"/>
                <a:cs typeface="Times New Roman" pitchFamily="18" charset="0"/>
              </a:rPr>
              <a:t>OpenGL</a:t>
            </a:r>
            <a:r>
              <a:rPr lang="zh-TW" altLang="en-US" dirty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函式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說明</a:t>
            </a:r>
            <a:endParaRPr lang="zh-TW" altLang="en-US" dirty="0"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華康中圓體(P)" pitchFamily="34" charset="-120"/>
                <a:cs typeface="Times New Roman" pitchFamily="18" charset="0"/>
              </a:rPr>
              <a:t>OpenGL</a:t>
            </a:r>
            <a:r>
              <a:rPr lang="zh-TW" altLang="en-US" dirty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運作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原理</a:t>
            </a:r>
            <a:endParaRPr lang="zh-TW" altLang="en-US" dirty="0"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</p:txBody>
      </p:sp>
      <p:sp>
        <p:nvSpPr>
          <p:cNvPr id="27651" name="內容版面配置區 3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sz="2400" dirty="0" smtClean="0">
                <a:latin typeface="+mj-lt"/>
                <a:ea typeface="華康中圓體" pitchFamily="49" charset="-120"/>
              </a:rPr>
              <a:t>當撰寫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OpenGL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的程式，利用</a:t>
            </a:r>
            <a:r>
              <a:rPr lang="en-US" altLang="zh-TW" sz="2400" dirty="0" smtClean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GLUT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來產生一個供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OpenGL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繪圖用的視窗，取得該視窗的</a:t>
            </a:r>
            <a:r>
              <a:rPr lang="zh-TW" altLang="en-US" sz="2400" dirty="0" smtClean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裝置本文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(DC, Device Context)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代碼，再透過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OpenGL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的函式來進行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OpenGL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的初始化。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 sz="2400" dirty="0" smtClean="0">
                <a:latin typeface="+mj-lt"/>
                <a:ea typeface="華康中圓體" pitchFamily="49" charset="-120"/>
              </a:rPr>
              <a:t>OpenGL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的主要用意是在於使用者在</a:t>
            </a:r>
            <a:r>
              <a:rPr lang="zh-TW" altLang="en-US" sz="2400" dirty="0" smtClean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表現高階需求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的時候，可以</a:t>
            </a:r>
            <a:r>
              <a:rPr lang="zh-TW" altLang="en-US" sz="2400" dirty="0" smtClean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利用低階的</a:t>
            </a:r>
            <a:r>
              <a:rPr lang="en-US" altLang="zh-TW" sz="2400" dirty="0" smtClean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OpenGL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來控制。 </a:t>
            </a:r>
          </a:p>
          <a:p>
            <a:pPr>
              <a:lnSpc>
                <a:spcPct val="150000"/>
              </a:lnSpc>
            </a:pPr>
            <a:endParaRPr lang="zh-TW" altLang="en-US" dirty="0" smtClean="0">
              <a:latin typeface="+mj-lt"/>
              <a:ea typeface="華康中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4" descr="TG06-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7088" y="2190750"/>
            <a:ext cx="58324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群組 12"/>
          <p:cNvGrpSpPr>
            <a:grpSpLocks/>
          </p:cNvGrpSpPr>
          <p:nvPr/>
        </p:nvGrpSpPr>
        <p:grpSpPr bwMode="auto">
          <a:xfrm>
            <a:off x="398463" y="4437112"/>
            <a:ext cx="8388350" cy="2349500"/>
            <a:chOff x="2604549" y="2500306"/>
            <a:chExt cx="5110723" cy="1896648"/>
          </a:xfrm>
        </p:grpSpPr>
        <p:grpSp>
          <p:nvGrpSpPr>
            <p:cNvPr id="4" name="群組 67"/>
            <p:cNvGrpSpPr>
              <a:grpSpLocks/>
            </p:cNvGrpSpPr>
            <p:nvPr/>
          </p:nvGrpSpPr>
          <p:grpSpPr bwMode="auto">
            <a:xfrm>
              <a:off x="2643174" y="2500306"/>
              <a:ext cx="5072098" cy="1896648"/>
              <a:chOff x="2900351" y="4786322"/>
              <a:chExt cx="5072098" cy="1896648"/>
            </a:xfrm>
          </p:grpSpPr>
          <p:grpSp>
            <p:nvGrpSpPr>
              <p:cNvPr id="5" name="群組 67"/>
              <p:cNvGrpSpPr>
                <a:grpSpLocks noChangeAspect="1"/>
              </p:cNvGrpSpPr>
              <p:nvPr/>
            </p:nvGrpSpPr>
            <p:grpSpPr>
              <a:xfrm>
                <a:off x="2900351" y="4786322"/>
                <a:ext cx="5072098" cy="1607696"/>
                <a:chOff x="4143372" y="803654"/>
                <a:chExt cx="4714450" cy="2009619"/>
              </a:xfrm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grpSpPr>
            <p:sp>
              <p:nvSpPr>
                <p:cNvPr id="10" name="AutoShape 11"/>
                <p:cNvSpPr>
                  <a:spLocks noChangeArrowheads="1"/>
                </p:cNvSpPr>
                <p:nvPr/>
              </p:nvSpPr>
              <p:spPr bwMode="auto">
                <a:xfrm>
                  <a:off x="4143372" y="803654"/>
                  <a:ext cx="4714450" cy="2009619"/>
                </a:xfrm>
                <a:prstGeom prst="roundRect">
                  <a:avLst>
                    <a:gd name="adj" fmla="val 11741"/>
                  </a:avLst>
                </a:prstGeom>
                <a:solidFill>
                  <a:schemeClr val="accent4"/>
                </a:solidFill>
                <a:ln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anchor="ctr"/>
                <a:lstStyle>
                  <a:defPPr>
                    <a:defRPr lang="zh-TW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11" name="AutoShape 11_0"/>
                <p:cNvSpPr>
                  <a:spLocks noChangeArrowheads="1"/>
                </p:cNvSpPr>
                <p:nvPr/>
              </p:nvSpPr>
              <p:spPr bwMode="auto">
                <a:xfrm>
                  <a:off x="4209533" y="929293"/>
                  <a:ext cx="4551864" cy="1838905"/>
                </a:xfrm>
                <a:prstGeom prst="roundRect">
                  <a:avLst>
                    <a:gd name="adj" fmla="val 12127"/>
                  </a:avLst>
                </a:prstGeom>
                <a:solidFill>
                  <a:schemeClr val="bg1"/>
                </a:solidFill>
                <a:ln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anchor="ctr"/>
                <a:lstStyle>
                  <a:defPPr>
                    <a:defRPr lang="zh-TW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zh-TW" altLang="en-US"/>
                </a:p>
              </p:txBody>
            </p:sp>
          </p:grpSp>
          <p:sp>
            <p:nvSpPr>
              <p:cNvPr id="28681" name="文字方塊 16"/>
              <p:cNvSpPr txBox="1">
                <a:spLocks noChangeArrowheads="1"/>
              </p:cNvSpPr>
              <p:nvPr/>
            </p:nvSpPr>
            <p:spPr bwMode="auto">
              <a:xfrm>
                <a:off x="3411066" y="4856798"/>
                <a:ext cx="4450588" cy="1826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zh-TW" altLang="en-US" sz="2200" dirty="0">
                    <a:solidFill>
                      <a:srgbClr val="FF0000"/>
                    </a:solidFill>
                    <a:latin typeface="華康中圓體" pitchFamily="49" charset="-120"/>
                    <a:ea typeface="華康中圓體" pitchFamily="49" charset="-120"/>
                  </a:rPr>
                  <a:t>說明：</a:t>
                </a:r>
                <a:r>
                  <a:rPr lang="zh-TW" altLang="en-US" dirty="0">
                    <a:latin typeface="華康中圓體" pitchFamily="49" charset="-120"/>
                    <a:ea typeface="華康中圓體" pitchFamily="49" charset="-120"/>
                  </a:rPr>
                  <a:t>繪圖資料</a:t>
                </a:r>
                <a:r>
                  <a:rPr lang="en-US" altLang="zh-TW" dirty="0">
                    <a:latin typeface="華康中圓體" pitchFamily="49" charset="-120"/>
                    <a:ea typeface="華康中圓體" pitchFamily="49" charset="-120"/>
                    <a:sym typeface="Wingdings" pitchFamily="2" charset="2"/>
                  </a:rPr>
                  <a:t></a:t>
                </a:r>
                <a:r>
                  <a:rPr lang="zh-TW" altLang="en-US" dirty="0">
                    <a:latin typeface="華康中圓體" pitchFamily="49" charset="-120"/>
                    <a:ea typeface="華康中圓體" pitchFamily="49" charset="-120"/>
                    <a:sym typeface="Wingdings" pitchFamily="2" charset="2"/>
                  </a:rPr>
                  <a:t>讀進</a:t>
                </a:r>
                <a:r>
                  <a:rPr lang="zh-TW" altLang="en-US" dirty="0">
                    <a:latin typeface="華康中圓體" pitchFamily="49" charset="-120"/>
                    <a:ea typeface="華康中圓體" pitchFamily="49" charset="-120"/>
                  </a:rPr>
                  <a:t>緩衝區</a:t>
                </a:r>
                <a:r>
                  <a:rPr lang="en-US" altLang="zh-TW" dirty="0">
                    <a:latin typeface="華康中圓體" pitchFamily="49" charset="-120"/>
                    <a:ea typeface="華康中圓體" pitchFamily="49" charset="-120"/>
                  </a:rPr>
                  <a:t>(</a:t>
                </a:r>
                <a:r>
                  <a:rPr lang="zh-TW" altLang="en-US" dirty="0">
                    <a:latin typeface="華康中圓體" pitchFamily="49" charset="-120"/>
                    <a:ea typeface="華康中圓體" pitchFamily="49" charset="-120"/>
                  </a:rPr>
                  <a:t>包含指令、座標點、材質資訊等</a:t>
                </a:r>
                <a:r>
                  <a:rPr lang="en-US" altLang="zh-TW" dirty="0">
                    <a:latin typeface="華康中圓體" pitchFamily="49" charset="-120"/>
                    <a:ea typeface="華康中圓體" pitchFamily="49" charset="-120"/>
                  </a:rPr>
                  <a:t>)</a:t>
                </a:r>
                <a:r>
                  <a:rPr lang="en-US" altLang="zh-TW" dirty="0">
                    <a:latin typeface="華康中圓體" pitchFamily="49" charset="-120"/>
                    <a:ea typeface="華康中圓體" pitchFamily="49" charset="-120"/>
                    <a:sym typeface="Wingdings" pitchFamily="2" charset="2"/>
                  </a:rPr>
                  <a:t></a:t>
                </a:r>
                <a:r>
                  <a:rPr lang="zh-TW" altLang="en-US" dirty="0">
                    <a:latin typeface="華康中圓體" pitchFamily="49" charset="-120"/>
                    <a:ea typeface="華康中圓體" pitchFamily="49" charset="-120"/>
                  </a:rPr>
                  <a:t> 轉換與燈光</a:t>
                </a:r>
                <a:r>
                  <a:rPr lang="en-US" altLang="zh-TW" dirty="0">
                    <a:latin typeface="+mj-lt"/>
                    <a:ea typeface="華康中圓體" pitchFamily="49" charset="-120"/>
                  </a:rPr>
                  <a:t>(T&amp;L)</a:t>
                </a:r>
                <a:r>
                  <a:rPr lang="zh-TW" altLang="en-US" dirty="0">
                    <a:latin typeface="華康中圓體" pitchFamily="49" charset="-120"/>
                    <a:ea typeface="華康中圓體" pitchFamily="49" charset="-120"/>
                  </a:rPr>
                  <a:t>，運算物體時計成像的幾何座標點與光影位置</a:t>
                </a:r>
                <a:r>
                  <a:rPr lang="en-US" altLang="zh-TW" dirty="0">
                    <a:latin typeface="華康中圓體" pitchFamily="49" charset="-120"/>
                    <a:ea typeface="華康中圓體" pitchFamily="49" charset="-120"/>
                    <a:sym typeface="Wingdings" pitchFamily="2" charset="2"/>
                  </a:rPr>
                  <a:t></a:t>
                </a:r>
                <a:r>
                  <a:rPr lang="zh-TW" altLang="en-US" dirty="0">
                    <a:latin typeface="華康中圓體" pitchFamily="49" charset="-120"/>
                    <a:ea typeface="華康中圓體" pitchFamily="49" charset="-120"/>
                    <a:sym typeface="Wingdings" pitchFamily="2" charset="2"/>
                  </a:rPr>
                  <a:t>利用顯像技術</a:t>
                </a:r>
                <a:r>
                  <a:rPr lang="en-US" altLang="zh-TW" dirty="0">
                    <a:latin typeface="+mj-lt"/>
                    <a:ea typeface="華康中圓體" pitchFamily="49" charset="-120"/>
                    <a:sym typeface="Wingdings" pitchFamily="2" charset="2"/>
                  </a:rPr>
                  <a:t>(</a:t>
                </a:r>
                <a:r>
                  <a:rPr lang="en-US" altLang="zh-TW" dirty="0" err="1">
                    <a:latin typeface="+mj-lt"/>
                    <a:ea typeface="華康中圓體" pitchFamily="49" charset="-120"/>
                    <a:sym typeface="Wingdings" pitchFamily="2" charset="2"/>
                  </a:rPr>
                  <a:t>Rasterization</a:t>
                </a:r>
                <a:r>
                  <a:rPr lang="en-US" altLang="zh-TW" dirty="0">
                    <a:latin typeface="+mj-lt"/>
                    <a:ea typeface="華康中圓體" pitchFamily="49" charset="-120"/>
                    <a:sym typeface="Wingdings" pitchFamily="2" charset="2"/>
                  </a:rPr>
                  <a:t>)</a:t>
                </a:r>
                <a:r>
                  <a:rPr lang="zh-TW" altLang="en-US" dirty="0">
                    <a:latin typeface="華康中圓體" pitchFamily="49" charset="-120"/>
                    <a:ea typeface="華康中圓體" pitchFamily="49" charset="-120"/>
                    <a:sym typeface="Wingdings" pitchFamily="2" charset="2"/>
                  </a:rPr>
                  <a:t>建立影像</a:t>
                </a:r>
                <a:r>
                  <a:rPr lang="en-US" altLang="zh-TW" dirty="0">
                    <a:latin typeface="華康中圓體" pitchFamily="49" charset="-120"/>
                    <a:ea typeface="華康中圓體" pitchFamily="49" charset="-120"/>
                    <a:sym typeface="Wingdings" pitchFamily="2" charset="2"/>
                  </a:rPr>
                  <a:t></a:t>
                </a:r>
                <a:r>
                  <a:rPr lang="zh-TW" altLang="en-US" dirty="0">
                    <a:latin typeface="華康中圓體" pitchFamily="49" charset="-120"/>
                    <a:ea typeface="華康中圓體" pitchFamily="49" charset="-120"/>
                    <a:sym typeface="Wingdings" pitchFamily="2" charset="2"/>
                  </a:rPr>
                  <a:t>送進記憶體</a:t>
                </a:r>
                <a:r>
                  <a:rPr lang="en-US" altLang="zh-TW" dirty="0">
                    <a:latin typeface="+mj-lt"/>
                    <a:ea typeface="華康中圓體" pitchFamily="49" charset="-120"/>
                    <a:sym typeface="Wingdings" pitchFamily="2" charset="2"/>
                  </a:rPr>
                  <a:t>(Frame Buffer)</a:t>
                </a:r>
                <a:r>
                  <a:rPr lang="zh-TW" altLang="en-US" dirty="0">
                    <a:latin typeface="華康中圓體" pitchFamily="49" charset="-120"/>
                    <a:ea typeface="華康中圓體" pitchFamily="49" charset="-120"/>
                    <a:sym typeface="Wingdings" pitchFamily="2" charset="2"/>
                  </a:rPr>
                  <a:t>，呈現於螢幕上</a:t>
                </a:r>
                <a:endParaRPr lang="zh-TW" altLang="en-US" dirty="0">
                  <a:latin typeface="華康中圓體" pitchFamily="49" charset="-120"/>
                  <a:ea typeface="華康中圓體" pitchFamily="49" charset="-120"/>
                </a:endParaRPr>
              </a:p>
              <a:p>
                <a:pPr>
                  <a:spcAft>
                    <a:spcPts val="600"/>
                  </a:spcAft>
                </a:pPr>
                <a:endParaRPr lang="en-US" altLang="zh-TW" sz="2200" dirty="0">
                  <a:latin typeface="華康中圓體" pitchFamily="49" charset="-120"/>
                  <a:ea typeface="華康中圓體" pitchFamily="49" charset="-120"/>
                </a:endParaRPr>
              </a:p>
            </p:txBody>
          </p:sp>
        </p:grpSp>
        <p:pic>
          <p:nvPicPr>
            <p:cNvPr id="7" name="Picture 2" descr="J:\中心教材製作\七月份教材\藝術家用圖\藝術家用圖\簡報元件\簡報元件\人物\1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04549" y="2986001"/>
              <a:ext cx="538734" cy="1157212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8677" name="矩形 11"/>
          <p:cNvSpPr>
            <a:spLocks noChangeArrowheads="1"/>
          </p:cNvSpPr>
          <p:nvPr/>
        </p:nvSpPr>
        <p:spPr bwMode="auto">
          <a:xfrm>
            <a:off x="214313" y="1428750"/>
            <a:ext cx="2325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itchFamily="2" charset="2"/>
              <a:buChar char="n"/>
            </a:pPr>
            <a:r>
              <a:rPr lang="zh-TW" altLang="en-US" sz="2800">
                <a:latin typeface="華康中圓體" pitchFamily="49" charset="-120"/>
                <a:ea typeface="華康中圓體" pitchFamily="49" charset="-120"/>
              </a:rPr>
              <a:t>圖示說明：</a:t>
            </a:r>
            <a:endParaRPr lang="en-US" altLang="zh-TW" sz="280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ea typeface="華康中圓體(P)" pitchFamily="34" charset="-120"/>
                <a:cs typeface="Times New Roman" pitchFamily="18" charset="0"/>
              </a:rPr>
              <a:t>OpenGL</a:t>
            </a:r>
            <a:r>
              <a:rPr lang="zh-TW" altLang="en-US" dirty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運作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原理</a:t>
            </a:r>
            <a:endParaRPr lang="zh-TW" altLang="en-US" dirty="0">
              <a:latin typeface="Times New Roman" pitchFamily="18" charset="0"/>
              <a:ea typeface="華康中圓體(P)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華康中圓體(P)" pitchFamily="34" charset="-120"/>
                <a:cs typeface="Times New Roman" pitchFamily="18" charset="0"/>
              </a:rPr>
              <a:t>OpenGL</a:t>
            </a:r>
            <a:r>
              <a:rPr lang="zh-TW" altLang="en-US" dirty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運作原理</a:t>
            </a:r>
            <a:r>
              <a:rPr lang="en-US" altLang="zh-TW" dirty="0" smtClean="0">
                <a:solidFill>
                  <a:srgbClr val="7B9899"/>
                </a:solidFill>
              </a:rPr>
              <a:t>-</a:t>
            </a:r>
            <a:r>
              <a:rPr lang="zh-TW" altLang="en-US" dirty="0" smtClean="0"/>
              <a:t>軟體要求</a:t>
            </a:r>
            <a:endParaRPr lang="zh-TW" altLang="en-US" dirty="0"/>
          </a:p>
        </p:txBody>
      </p:sp>
      <p:sp>
        <p:nvSpPr>
          <p:cNvPr id="29699" name="內容版面配置區 14"/>
          <p:cNvSpPr>
            <a:spLocks noGrp="1"/>
          </p:cNvSpPr>
          <p:nvPr>
            <p:ph sz="quarter" idx="1"/>
          </p:nvPr>
        </p:nvSpPr>
        <p:spPr>
          <a:xfrm>
            <a:off x="285750" y="1643063"/>
            <a:ext cx="8504238" cy="5170487"/>
          </a:xfr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TW" altLang="en-US" sz="2400" dirty="0" smtClean="0">
                <a:latin typeface="+mj-lt"/>
                <a:ea typeface="華康中圓體" pitchFamily="49" charset="-120"/>
              </a:rPr>
              <a:t>通常顯示卡廠商會提供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GDI(Graphics Device Interface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，繪圖裝置介面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)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的硬體驅動程式來達成畫面輸出需要。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 sz="2400" dirty="0" smtClean="0">
                <a:latin typeface="+mj-lt"/>
                <a:ea typeface="華康中圓體" pitchFamily="49" charset="-120"/>
              </a:rPr>
              <a:t>OpenGL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的主要工作就是接受這種繪圖需求，並且將這種需求建構成一種影像，然後再將影像交給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GDI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處理，最後再由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GDI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送至繪圖顯示卡上。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 sz="2400" dirty="0" smtClean="0">
                <a:latin typeface="+mj-lt"/>
                <a:ea typeface="華康中圓體" pitchFamily="49" charset="-120"/>
              </a:rPr>
              <a:t>OpenGL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的軟體要求必須</a:t>
            </a:r>
            <a:r>
              <a:rPr lang="zh-TW" altLang="en-US" sz="2400" dirty="0" smtClean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透過</a:t>
            </a:r>
            <a:r>
              <a:rPr lang="en-US" altLang="zh-TW" sz="2400" dirty="0" smtClean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CPU</a:t>
            </a:r>
            <a:r>
              <a:rPr lang="zh-TW" altLang="en-US" sz="2400" dirty="0" smtClean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計算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，再送至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GDI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處理影像，再由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GDI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將影像送至顯示裝置，這樣才能算是一次繪圖顯像處理動作。 </a:t>
            </a:r>
          </a:p>
          <a:p>
            <a:endParaRPr lang="zh-TW" altLang="en-US" dirty="0" smtClean="0">
              <a:latin typeface="+mj-lt"/>
              <a:ea typeface="華康中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latin typeface="+mn-lt"/>
                <a:ea typeface="華康中圓體(P)" pitchFamily="34" charset="-120"/>
                <a:cs typeface="Times New Roman" pitchFamily="18" charset="0"/>
              </a:rPr>
              <a:t>C/C++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程式語言</a:t>
            </a:r>
            <a:endParaRPr lang="zh-TW" altLang="en-US" dirty="0" smtClean="0">
              <a:ea typeface="華康中圓體(P)" pitchFamily="34" charset="-120"/>
              <a:cs typeface="Times New Roman" pitchFamily="18" charset="0"/>
            </a:endParaRP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400" dirty="0" smtClean="0">
                <a:latin typeface="+mj-lt"/>
                <a:ea typeface="華康中圓體" pitchFamily="49" charset="-120"/>
              </a:rPr>
              <a:t>C</a:t>
            </a:r>
            <a:r>
              <a:rPr lang="zh-TW" altLang="en-US" sz="2400" dirty="0" smtClean="0">
                <a:latin typeface="Times New Roman" pitchFamily="18" charset="0"/>
                <a:ea typeface="華康中圓體" pitchFamily="49" charset="-120"/>
              </a:rPr>
              <a:t>語言</a:t>
            </a:r>
            <a:r>
              <a:rPr lang="en-US" altLang="zh-TW" sz="2400" dirty="0" smtClean="0">
                <a:latin typeface="Times New Roman" pitchFamily="18" charset="0"/>
                <a:ea typeface="華康中圓體" pitchFamily="49" charset="-120"/>
              </a:rPr>
              <a:t>:</a:t>
            </a:r>
            <a:r>
              <a:rPr lang="zh-TW" altLang="en-US" sz="2400" dirty="0" smtClean="0">
                <a:latin typeface="Times New Roman" pitchFamily="18" charset="0"/>
                <a:ea typeface="華康中圓體" pitchFamily="49" charset="-120"/>
              </a:rPr>
              <a:t>程序導向的語言，著重程式設計的邏輯、結構化的語法。</a:t>
            </a:r>
            <a:endParaRPr lang="en-US" altLang="zh-TW" sz="2400" dirty="0" smtClean="0">
              <a:latin typeface="Times New Roman" pitchFamily="18" charset="0"/>
              <a:ea typeface="華康中圓體" pitchFamily="49" charset="-120"/>
            </a:endParaRPr>
          </a:p>
          <a:p>
            <a:pPr eaLnBrk="1" hangingPunct="1"/>
            <a:r>
              <a:rPr lang="en-US" altLang="zh-TW" sz="2400" dirty="0" smtClean="0">
                <a:latin typeface="+mj-lt"/>
                <a:ea typeface="華康中圓體" pitchFamily="49" charset="-120"/>
              </a:rPr>
              <a:t>C++:</a:t>
            </a:r>
            <a:r>
              <a:rPr lang="zh-TW" altLang="en-US" sz="2400" dirty="0" smtClean="0">
                <a:latin typeface="Times New Roman" pitchFamily="18" charset="0"/>
                <a:ea typeface="華康中圓體" pitchFamily="49" charset="-120"/>
              </a:rPr>
              <a:t>以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C</a:t>
            </a:r>
            <a:r>
              <a:rPr lang="zh-TW" altLang="en-US" sz="2400" dirty="0" smtClean="0">
                <a:latin typeface="Times New Roman" pitchFamily="18" charset="0"/>
                <a:ea typeface="華康中圓體" pitchFamily="49" charset="-120"/>
              </a:rPr>
              <a:t>為基礎，改進輸出輸入的方法，加入物件導向觀念。</a:t>
            </a:r>
            <a:endParaRPr lang="en-US" altLang="zh-TW" sz="2400" dirty="0" smtClean="0">
              <a:latin typeface="Times New Roman" pitchFamily="18" charset="0"/>
              <a:ea typeface="華康中圓體" pitchFamily="49" charset="-120"/>
            </a:endParaRPr>
          </a:p>
          <a:p>
            <a:pPr eaLnBrk="1" hangingPunct="1"/>
            <a:r>
              <a:rPr lang="zh-TW" altLang="en-US" sz="2400" dirty="0" smtClean="0">
                <a:latin typeface="Times New Roman" pitchFamily="18" charset="0"/>
                <a:ea typeface="華康中圓體" pitchFamily="49" charset="-120"/>
              </a:rPr>
              <a:t>適用於撰寫大型遊戲，功能強大，執行速度快，但使用上較為複雜，測試成本高。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華康中圓體(P)" pitchFamily="34" charset="-120"/>
                <a:cs typeface="Times New Roman" pitchFamily="18" charset="0"/>
              </a:rPr>
              <a:t>OpenGL</a:t>
            </a:r>
            <a:r>
              <a:rPr lang="zh-TW" altLang="en-US" dirty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運作原理</a:t>
            </a:r>
            <a:r>
              <a:rPr lang="en-US" altLang="zh-TW" dirty="0" smtClean="0">
                <a:solidFill>
                  <a:srgbClr val="7B9899"/>
                </a:solidFill>
              </a:rPr>
              <a:t>-</a:t>
            </a:r>
            <a:r>
              <a:rPr lang="zh-TW" altLang="en-US" dirty="0" smtClean="0"/>
              <a:t>硬體要求</a:t>
            </a:r>
            <a:endParaRPr lang="zh-TW" altLang="en-US" dirty="0"/>
          </a:p>
        </p:txBody>
      </p:sp>
      <p:sp>
        <p:nvSpPr>
          <p:cNvPr id="30723" name="內容版面配置區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TW" sz="2600" dirty="0" smtClean="0">
                <a:latin typeface="+mj-lt"/>
                <a:ea typeface="華康中圓體" pitchFamily="49" charset="-120"/>
              </a:rPr>
              <a:t>OpenGL</a:t>
            </a:r>
            <a:r>
              <a:rPr lang="zh-TW" altLang="en-US" sz="2600" dirty="0" smtClean="0">
                <a:latin typeface="華康中圓體" pitchFamily="49" charset="-120"/>
                <a:ea typeface="華康中圓體" pitchFamily="49" charset="-120"/>
              </a:rPr>
              <a:t>的硬體處理要求是將顯像資料直接送往繪圖顯示卡上，讓顯示卡做繪圖要求所建構與顯像動作，其過程不須經過</a:t>
            </a:r>
            <a:r>
              <a:rPr lang="en-US" altLang="zh-TW" sz="2600" dirty="0" smtClean="0">
                <a:latin typeface="+mj-lt"/>
                <a:ea typeface="華康中圓體" pitchFamily="49" charset="-120"/>
              </a:rPr>
              <a:t>GDI</a:t>
            </a:r>
            <a:r>
              <a:rPr lang="zh-TW" altLang="en-US" sz="2600" dirty="0" smtClean="0">
                <a:latin typeface="華康中圓體" pitchFamily="49" charset="-120"/>
                <a:ea typeface="華康中圓體" pitchFamily="49" charset="-120"/>
              </a:rPr>
              <a:t>軟體裝置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sz="2600" dirty="0" smtClean="0">
                <a:latin typeface="華康中圓體" pitchFamily="49" charset="-120"/>
                <a:ea typeface="華康中圓體" pitchFamily="49" charset="-120"/>
              </a:rPr>
              <a:t>現在繪圖顯示卡技術提升與價格低落的情況下，幾乎每一張繪圖顯示上都有轉換與燈光</a:t>
            </a:r>
            <a:r>
              <a:rPr lang="en-US" altLang="zh-TW" sz="2600" dirty="0" smtClean="0">
                <a:latin typeface="+mj-lt"/>
                <a:ea typeface="華康中圓體" pitchFamily="49" charset="-120"/>
              </a:rPr>
              <a:t>(T&amp;L)</a:t>
            </a:r>
            <a:r>
              <a:rPr lang="zh-TW" altLang="en-US" sz="2600" dirty="0" smtClean="0">
                <a:latin typeface="華康中圓體" pitchFamily="49" charset="-120"/>
                <a:ea typeface="華康中圓體" pitchFamily="49" charset="-120"/>
              </a:rPr>
              <a:t>的加速功能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sz="2600" dirty="0" smtClean="0">
                <a:latin typeface="華康中圓體" pitchFamily="49" charset="-120"/>
                <a:ea typeface="華康中圓體" pitchFamily="49" charset="-120"/>
              </a:rPr>
              <a:t>繪圖卡上的記憶體不斷地擴充，因此，在繪圖顯像的過程中似乎都</a:t>
            </a:r>
            <a:r>
              <a:rPr lang="zh-TW" altLang="en-US" sz="2600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不需要經過</a:t>
            </a:r>
            <a:r>
              <a:rPr lang="en-US" altLang="zh-TW" sz="2600" dirty="0" smtClean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CPU</a:t>
            </a:r>
            <a:r>
              <a:rPr lang="zh-TW" altLang="en-US" sz="2600" dirty="0" smtClean="0">
                <a:latin typeface="華康中圓體" pitchFamily="49" charset="-120"/>
                <a:ea typeface="華康中圓體" pitchFamily="49" charset="-120"/>
              </a:rPr>
              <a:t>和主記憶體的運算</a:t>
            </a:r>
          </a:p>
          <a:p>
            <a:pPr>
              <a:lnSpc>
                <a:spcPct val="150000"/>
              </a:lnSpc>
            </a:pP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DirectX SDK</a:t>
            </a:r>
            <a:r>
              <a:rPr lang="zh-TW" altLang="en-US" dirty="0" smtClean="0"/>
              <a:t>簡介</a:t>
            </a:r>
            <a:endParaRPr lang="zh-TW" altLang="en-US" dirty="0"/>
          </a:p>
        </p:txBody>
      </p:sp>
      <p:sp>
        <p:nvSpPr>
          <p:cNvPr id="33795" name="內容版面配置區 2"/>
          <p:cNvSpPr>
            <a:spLocks noGrp="1"/>
          </p:cNvSpPr>
          <p:nvPr>
            <p:ph sz="quarter" idx="1"/>
          </p:nvPr>
        </p:nvSpPr>
        <p:spPr>
          <a:xfrm>
            <a:off x="301625" y="1340768"/>
            <a:ext cx="8504238" cy="48307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TW" sz="2300" b="1" dirty="0" smtClean="0">
                <a:latin typeface="+mj-lt"/>
                <a:ea typeface="華康中圓體" pitchFamily="49" charset="-120"/>
              </a:rPr>
              <a:t>DirectX</a:t>
            </a:r>
            <a:r>
              <a:rPr lang="zh-TW" altLang="en-US" sz="2300" b="1" dirty="0" smtClean="0">
                <a:latin typeface="+mj-lt"/>
                <a:ea typeface="華康中圓體" pitchFamily="49" charset="-120"/>
              </a:rPr>
              <a:t>（</a:t>
            </a:r>
            <a:r>
              <a:rPr lang="en-US" altLang="zh-TW" sz="2300" dirty="0" smtClean="0">
                <a:latin typeface="+mj-lt"/>
                <a:ea typeface="華康中圓體" pitchFamily="49" charset="-120"/>
              </a:rPr>
              <a:t>Direct </a:t>
            </a:r>
            <a:r>
              <a:rPr lang="en-US" altLang="zh-TW" sz="2300" dirty="0" err="1" smtClean="0">
                <a:latin typeface="+mj-lt"/>
                <a:ea typeface="華康中圓體" pitchFamily="49" charset="-120"/>
              </a:rPr>
              <a:t>eXtension</a:t>
            </a:r>
            <a:r>
              <a:rPr lang="en-US" sz="2300" dirty="0" smtClean="0">
                <a:latin typeface="+mj-lt"/>
                <a:ea typeface="華康中圓體" pitchFamily="49" charset="-120"/>
              </a:rPr>
              <a:t>，</a:t>
            </a:r>
            <a:r>
              <a:rPr lang="zh-TW" altLang="en-US" sz="2300" dirty="0" smtClean="0">
                <a:latin typeface="+mj-lt"/>
                <a:ea typeface="華康中圓體" pitchFamily="49" charset="-120"/>
              </a:rPr>
              <a:t>簡稱</a:t>
            </a:r>
            <a:r>
              <a:rPr lang="en-US" altLang="zh-TW" sz="2300" b="1" dirty="0" smtClean="0">
                <a:latin typeface="+mj-lt"/>
                <a:ea typeface="華康中圓體" pitchFamily="49" charset="-120"/>
              </a:rPr>
              <a:t>DX</a:t>
            </a:r>
            <a:r>
              <a:rPr lang="zh-TW" altLang="en-US" sz="2300" b="1" dirty="0" smtClean="0">
                <a:latin typeface="+mj-lt"/>
                <a:ea typeface="華康中圓體" pitchFamily="49" charset="-120"/>
              </a:rPr>
              <a:t>）</a:t>
            </a:r>
            <a:r>
              <a:rPr lang="zh-TW" altLang="en-US" sz="2300" dirty="0" smtClean="0">
                <a:latin typeface="+mj-lt"/>
                <a:ea typeface="華康中圓體" pitchFamily="49" charset="-120"/>
              </a:rPr>
              <a:t>是</a:t>
            </a:r>
            <a:r>
              <a:rPr lang="en-US" altLang="zh-TW" sz="2300" dirty="0" smtClean="0">
                <a:latin typeface="+mj-lt"/>
                <a:ea typeface="華康中圓體" pitchFamily="49" charset="-120"/>
              </a:rPr>
              <a:t>…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TW" altLang="en-US" sz="1650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由微軟公司建立的多媒體編程介面</a:t>
            </a:r>
            <a:endParaRPr lang="en-US" altLang="zh-TW" sz="1650" dirty="0" smtClean="0">
              <a:solidFill>
                <a:schemeClr val="tx1"/>
              </a:solidFill>
              <a:latin typeface="+mj-lt"/>
              <a:ea typeface="華康中圓體" pitchFamily="49" charset="-120"/>
            </a:endParaRP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TW" altLang="en-US" sz="1650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由「執行時期」（</a:t>
            </a:r>
            <a:r>
              <a:rPr lang="en-US" altLang="zh-TW" sz="1650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Runtime)</a:t>
            </a:r>
            <a:r>
              <a:rPr lang="zh-TW" altLang="en-US" sz="1650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函式庫與「軟體開發套件組」（</a:t>
            </a:r>
            <a:r>
              <a:rPr lang="en-US" altLang="zh-TW" sz="1650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Software Development Kit </a:t>
            </a:r>
            <a:r>
              <a:rPr lang="zh-TW" altLang="en-US" sz="1650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，</a:t>
            </a:r>
            <a:r>
              <a:rPr lang="en-US" altLang="zh-TW" sz="1650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SDK)</a:t>
            </a:r>
            <a:r>
              <a:rPr lang="zh-TW" altLang="en-US" sz="1650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所組成</a:t>
            </a:r>
            <a:endParaRPr lang="en-US" altLang="zh-TW" sz="1650" dirty="0" smtClean="0">
              <a:solidFill>
                <a:schemeClr val="tx1"/>
              </a:solidFill>
              <a:latin typeface="+mj-lt"/>
              <a:ea typeface="華康中圓體" pitchFamily="49" charset="-120"/>
            </a:endParaRPr>
          </a:p>
          <a:p>
            <a:pPr lvl="2" eaLnBrk="1" hangingPunct="1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p"/>
              <a:defRPr/>
            </a:pPr>
            <a:r>
              <a:rPr lang="zh-TW" altLang="en-US" sz="1650" dirty="0" smtClean="0">
                <a:latin typeface="+mj-lt"/>
                <a:ea typeface="華康中圓體" pitchFamily="49" charset="-120"/>
              </a:rPr>
              <a:t>利用</a:t>
            </a:r>
            <a:r>
              <a:rPr lang="en-US" altLang="zh-TW" sz="1650" dirty="0" smtClean="0">
                <a:latin typeface="+mj-lt"/>
                <a:ea typeface="華康中圓體" pitchFamily="49" charset="-120"/>
              </a:rPr>
              <a:t>DirectX SDK</a:t>
            </a:r>
            <a:r>
              <a:rPr lang="zh-TW" altLang="en-US" sz="1650" dirty="0" smtClean="0">
                <a:latin typeface="+mj-lt"/>
                <a:ea typeface="華康中圓體" pitchFamily="49" charset="-120"/>
              </a:rPr>
              <a:t>開發的應用程式，要安裝 </a:t>
            </a:r>
            <a:r>
              <a:rPr lang="en-US" altLang="zh-TW" sz="1650" dirty="0" err="1" smtClean="0">
                <a:latin typeface="+mj-lt"/>
                <a:ea typeface="華康中圓體" pitchFamily="49" charset="-120"/>
              </a:rPr>
              <a:t>directx</a:t>
            </a:r>
            <a:r>
              <a:rPr lang="en-US" altLang="zh-TW" sz="1650" dirty="0" smtClean="0">
                <a:latin typeface="+mj-lt"/>
                <a:ea typeface="華康中圓體" pitchFamily="49" charset="-120"/>
              </a:rPr>
              <a:t> end-user runtime</a:t>
            </a:r>
            <a:r>
              <a:rPr lang="zh-TW" altLang="en-US" sz="1650" dirty="0" smtClean="0">
                <a:latin typeface="+mj-lt"/>
                <a:ea typeface="華康中圓體" pitchFamily="49" charset="-120"/>
              </a:rPr>
              <a:t>才可以正常執行。</a:t>
            </a:r>
          </a:p>
          <a:p>
            <a:pPr lvl="2" eaLnBrk="1" hangingPunct="1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p"/>
              <a:defRPr/>
            </a:pPr>
            <a:r>
              <a:rPr lang="zh-TW" altLang="en-US" sz="1650" dirty="0" smtClean="0">
                <a:latin typeface="+mj-lt"/>
                <a:ea typeface="華康中圓體" pitchFamily="49" charset="-120"/>
              </a:rPr>
              <a:t>開發時透過</a:t>
            </a:r>
            <a:r>
              <a:rPr lang="en-US" altLang="zh-TW" sz="1650" dirty="0" smtClean="0">
                <a:latin typeface="+mj-lt"/>
                <a:ea typeface="華康中圓體" pitchFamily="49" charset="-120"/>
              </a:rPr>
              <a:t>DirectX SDK</a:t>
            </a:r>
            <a:r>
              <a:rPr lang="zh-TW" altLang="en-US" sz="1650" dirty="0" smtClean="0">
                <a:latin typeface="+mj-lt"/>
                <a:ea typeface="華康中圓體" pitchFamily="49" charset="-120"/>
              </a:rPr>
              <a:t>中所提供的各種控制元件，來進行硬體的控制及處理運算。 </a:t>
            </a:r>
            <a:endParaRPr lang="en-US" altLang="zh-TW" sz="1650" dirty="0" smtClean="0">
              <a:latin typeface="+mj-lt"/>
              <a:ea typeface="華康中圓體" pitchFamily="49" charset="-120"/>
            </a:endParaRP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TW" altLang="en-US" sz="1650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讓</a:t>
            </a:r>
            <a:r>
              <a:rPr lang="en-US" altLang="zh-TW" sz="1650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Windows</a:t>
            </a:r>
            <a:r>
              <a:rPr lang="zh-TW" altLang="en-US" sz="1650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為作業平台的遊戲或多媒體程式獲得更高的執行效率</a:t>
            </a:r>
            <a:endParaRPr lang="en-US" altLang="zh-TW" sz="1650" dirty="0" smtClean="0">
              <a:solidFill>
                <a:schemeClr val="tx1"/>
              </a:solidFill>
              <a:latin typeface="+mj-lt"/>
              <a:ea typeface="華康中圓體" pitchFamily="49" charset="-120"/>
            </a:endParaRP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TW" altLang="en-US" sz="1650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開發者不需為每一個廠牌的硬體設備來撰寫不同的驅動程</a:t>
            </a:r>
            <a:endParaRPr lang="en-US" altLang="zh-TW" sz="1650" dirty="0" smtClean="0">
              <a:solidFill>
                <a:schemeClr val="tx1"/>
              </a:solidFill>
              <a:latin typeface="+mj-lt"/>
              <a:ea typeface="華康中圓體" pitchFamily="49" charset="-120"/>
            </a:endParaRP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TW" altLang="en-US" sz="1650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降低使用者安裝及設備硬體的複雜度</a:t>
            </a:r>
            <a:endParaRPr lang="en-US" altLang="zh-TW" sz="1650" dirty="0" smtClean="0">
              <a:solidFill>
                <a:schemeClr val="tx1"/>
              </a:solidFill>
              <a:latin typeface="+mj-lt"/>
              <a:ea typeface="華康中圓體" pitchFamily="49" charset="-120"/>
            </a:endParaRP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TW" altLang="en-US" sz="1650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透過</a:t>
            </a:r>
            <a:r>
              <a:rPr lang="en-US" altLang="zh-TW" sz="1650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DirectX SDK</a:t>
            </a:r>
            <a:r>
              <a:rPr lang="zh-TW" altLang="en-US" sz="1650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提供各種控制元件進行硬體的控制與處理計算</a:t>
            </a:r>
            <a:endParaRPr lang="en-US" altLang="zh-TW" sz="1650" dirty="0" smtClean="0">
              <a:solidFill>
                <a:schemeClr val="tx1"/>
              </a:solidFill>
              <a:latin typeface="+mj-lt"/>
              <a:ea typeface="華康中圓體" pitchFamily="49" charset="-120"/>
            </a:endParaRPr>
          </a:p>
          <a:p>
            <a:pPr eaLnBrk="1" hangingPunct="1">
              <a:defRPr/>
            </a:pPr>
            <a:endParaRPr lang="zh-TW" altLang="en-US" sz="1650" dirty="0" smtClean="0">
              <a:latin typeface="+mj-lt"/>
              <a:ea typeface="華康中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DirectX SDK</a:t>
            </a:r>
            <a:r>
              <a:rPr lang="zh-TW" altLang="en-US" dirty="0" smtClean="0"/>
              <a:t>的內容表</a:t>
            </a:r>
            <a:endParaRPr lang="zh-TW" altLang="en-US" dirty="0"/>
          </a:p>
        </p:txBody>
      </p:sp>
      <p:sp>
        <p:nvSpPr>
          <p:cNvPr id="33795" name="內容版面配置區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5330825"/>
          </a:xfrm>
        </p:spPr>
        <p:txBody>
          <a:bodyPr/>
          <a:lstStyle/>
          <a:p>
            <a:pPr eaLnBrk="1" hangingPunct="1"/>
            <a:r>
              <a:rPr lang="en-US" altLang="zh-TW" sz="2200" dirty="0" smtClean="0">
                <a:latin typeface="+mj-lt"/>
                <a:ea typeface="華康中圓體" pitchFamily="49" charset="-120"/>
              </a:rPr>
              <a:t>DirectX SDK</a:t>
            </a:r>
            <a:r>
              <a:rPr lang="zh-TW" altLang="en-US" sz="2200" dirty="0" smtClean="0">
                <a:latin typeface="+mj-lt"/>
                <a:ea typeface="華康中圓體" pitchFamily="49" charset="-120"/>
              </a:rPr>
              <a:t>由許多</a:t>
            </a:r>
            <a:r>
              <a:rPr lang="en-US" altLang="zh-TW" sz="2200" dirty="0" smtClean="0">
                <a:latin typeface="+mj-lt"/>
                <a:ea typeface="華康中圓體" pitchFamily="49" charset="-120"/>
              </a:rPr>
              <a:t>API</a:t>
            </a:r>
            <a:r>
              <a:rPr lang="zh-TW" altLang="en-US" sz="2200" dirty="0" smtClean="0">
                <a:latin typeface="+mj-lt"/>
                <a:ea typeface="華康中圓體" pitchFamily="49" charset="-120"/>
              </a:rPr>
              <a:t>函式庫及媒體相關元件組成，內容如下：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42938" y="2071688"/>
          <a:ext cx="8072494" cy="4500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5857916"/>
              </a:tblGrid>
              <a:tr h="6322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元件名稱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用途說明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8447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000" b="0" dirty="0" err="1" smtClean="0">
                          <a:latin typeface="+mj-lt"/>
                          <a:ea typeface="華康中圓體" pitchFamily="49" charset="-120"/>
                        </a:rPr>
                        <a:t>DirectGraphics</a:t>
                      </a:r>
                      <a:endParaRPr lang="zh-TW" altLang="en-US" sz="2000" b="0" dirty="0">
                        <a:latin typeface="+mj-lt"/>
                        <a:ea typeface="華康中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500" dirty="0" smtClean="0">
                          <a:latin typeface="+mj-lt"/>
                          <a:ea typeface="華康中圓體" pitchFamily="49" charset="-120"/>
                        </a:rPr>
                        <a:t>DirectX</a:t>
                      </a:r>
                      <a:r>
                        <a:rPr lang="zh-TW" altLang="en-US" sz="1500" dirty="0" smtClean="0">
                          <a:latin typeface="+mj-lt"/>
                          <a:ea typeface="華康中圓體" pitchFamily="49" charset="-120"/>
                        </a:rPr>
                        <a:t>繪圖引擎，用來處理</a:t>
                      </a:r>
                      <a:r>
                        <a:rPr lang="en-US" altLang="zh-TW" sz="1500" dirty="0" smtClean="0">
                          <a:latin typeface="+mj-lt"/>
                          <a:ea typeface="華康中圓體" pitchFamily="49" charset="-120"/>
                        </a:rPr>
                        <a:t>3D</a:t>
                      </a:r>
                      <a:r>
                        <a:rPr lang="zh-TW" altLang="en-US" sz="1500" dirty="0" smtClean="0">
                          <a:latin typeface="+mj-lt"/>
                          <a:ea typeface="華康中圓體" pitchFamily="49" charset="-120"/>
                        </a:rPr>
                        <a:t>繪圖影像，利用</a:t>
                      </a:r>
                      <a:r>
                        <a:rPr lang="en-US" altLang="zh-TW" sz="1500" dirty="0" smtClean="0">
                          <a:latin typeface="+mj-lt"/>
                          <a:ea typeface="華康中圓體" pitchFamily="49" charset="-120"/>
                        </a:rPr>
                        <a:t>3D</a:t>
                      </a:r>
                      <a:r>
                        <a:rPr lang="zh-TW" altLang="en-US" sz="1500" dirty="0" smtClean="0">
                          <a:latin typeface="+mj-lt"/>
                          <a:ea typeface="華康中圓體" pitchFamily="49" charset="-120"/>
                        </a:rPr>
                        <a:t>指令的硬體加速特性發展強大的</a:t>
                      </a:r>
                      <a:r>
                        <a:rPr lang="en-US" altLang="zh-TW" sz="1500" dirty="0" smtClean="0">
                          <a:latin typeface="+mj-lt"/>
                          <a:ea typeface="華康中圓體" pitchFamily="49" charset="-120"/>
                        </a:rPr>
                        <a:t>API</a:t>
                      </a:r>
                      <a:r>
                        <a:rPr lang="zh-TW" altLang="en-US" sz="1500" dirty="0" smtClean="0">
                          <a:latin typeface="+mj-lt"/>
                          <a:ea typeface="華康中圓體" pitchFamily="49" charset="-120"/>
                        </a:rPr>
                        <a:t>函式</a:t>
                      </a:r>
                      <a:endParaRPr lang="zh-TW" altLang="en-US" sz="1500" dirty="0">
                        <a:latin typeface="+mj-lt"/>
                        <a:ea typeface="華康中圓體" pitchFamily="49" charset="-120"/>
                      </a:endParaRPr>
                    </a:p>
                  </a:txBody>
                  <a:tcPr/>
                </a:tc>
              </a:tr>
              <a:tr h="8447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000" b="0" dirty="0" smtClean="0">
                          <a:latin typeface="+mj-lt"/>
                          <a:ea typeface="華康中圓體" pitchFamily="49" charset="-120"/>
                        </a:rPr>
                        <a:t>DirectSound</a:t>
                      </a:r>
                      <a:endParaRPr lang="zh-TW" altLang="en-US" sz="2000" b="0" dirty="0">
                        <a:latin typeface="+mj-lt"/>
                        <a:ea typeface="華康中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500" dirty="0" smtClean="0">
                          <a:latin typeface="+mj-lt"/>
                          <a:ea typeface="華康中圓體" pitchFamily="49" charset="-120"/>
                        </a:rPr>
                        <a:t>控制聲音、音效處理及提供音效處理的支援，如低延遲音、</a:t>
                      </a:r>
                      <a:r>
                        <a:rPr lang="en-US" altLang="zh-TW" sz="1500" dirty="0" smtClean="0">
                          <a:latin typeface="+mj-lt"/>
                          <a:ea typeface="華康中圓體" pitchFamily="49" charset="-120"/>
                        </a:rPr>
                        <a:t>3D</a:t>
                      </a:r>
                      <a:r>
                        <a:rPr lang="zh-TW" altLang="en-US" sz="1500" dirty="0" smtClean="0">
                          <a:latin typeface="+mj-lt"/>
                          <a:ea typeface="華康中圓體" pitchFamily="49" charset="-120"/>
                        </a:rPr>
                        <a:t>立體聲、協調硬體運作等</a:t>
                      </a:r>
                      <a:endParaRPr lang="zh-TW" altLang="en-US" sz="1500" dirty="0">
                        <a:latin typeface="+mj-lt"/>
                        <a:ea typeface="華康中圓體" pitchFamily="49" charset="-120"/>
                      </a:endParaRPr>
                    </a:p>
                  </a:txBody>
                  <a:tcPr/>
                </a:tc>
              </a:tr>
              <a:tr h="5993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000" b="0" dirty="0" smtClean="0">
                          <a:latin typeface="+mj-lt"/>
                          <a:ea typeface="華康中圓體" pitchFamily="49" charset="-120"/>
                        </a:rPr>
                        <a:t>DirectInput</a:t>
                      </a:r>
                      <a:endParaRPr lang="zh-TW" altLang="en-US" sz="2000" b="0" dirty="0">
                        <a:latin typeface="+mj-lt"/>
                        <a:ea typeface="華康中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500" dirty="0" smtClean="0">
                          <a:latin typeface="+mj-lt"/>
                          <a:ea typeface="華康中圓體" pitchFamily="49" charset="-120"/>
                        </a:rPr>
                        <a:t>處理遊戲的周邊設備裝置，如搖桿、方向盤、</a:t>
                      </a:r>
                      <a:r>
                        <a:rPr lang="en-US" altLang="zh-TW" sz="1500" dirty="0" smtClean="0">
                          <a:latin typeface="+mj-lt"/>
                          <a:ea typeface="華康中圓體" pitchFamily="49" charset="-120"/>
                        </a:rPr>
                        <a:t>VR</a:t>
                      </a:r>
                      <a:r>
                        <a:rPr lang="zh-TW" altLang="en-US" sz="1500" dirty="0" smtClean="0">
                          <a:latin typeface="+mj-lt"/>
                          <a:ea typeface="華康中圓體" pitchFamily="49" charset="-120"/>
                        </a:rPr>
                        <a:t>手套、</a:t>
                      </a:r>
                      <a:r>
                        <a:rPr lang="en-US" altLang="zh-TW" sz="1500" dirty="0" err="1" smtClean="0">
                          <a:latin typeface="+mj-lt"/>
                          <a:ea typeface="華康中圓體" pitchFamily="49" charset="-120"/>
                        </a:rPr>
                        <a:t>GamePad</a:t>
                      </a:r>
                      <a:r>
                        <a:rPr lang="zh-TW" altLang="en-US" sz="1500" dirty="0" smtClean="0">
                          <a:latin typeface="+mj-lt"/>
                          <a:ea typeface="華康中圓體" pitchFamily="49" charset="-120"/>
                        </a:rPr>
                        <a:t>介面</a:t>
                      </a:r>
                      <a:endParaRPr lang="zh-TW" altLang="en-US" sz="1500" dirty="0">
                        <a:latin typeface="+mj-lt"/>
                        <a:ea typeface="華康中圓體" pitchFamily="49" charset="-120"/>
                      </a:endParaRPr>
                    </a:p>
                  </a:txBody>
                  <a:tcPr/>
                </a:tc>
              </a:tr>
              <a:tr h="5437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000" b="0" dirty="0" smtClean="0">
                          <a:latin typeface="+mj-lt"/>
                          <a:ea typeface="華康中圓體" pitchFamily="49" charset="-120"/>
                        </a:rPr>
                        <a:t>DirectShow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500" dirty="0" smtClean="0">
                          <a:latin typeface="+mj-lt"/>
                          <a:ea typeface="華康中圓體" pitchFamily="49" charset="-120"/>
                        </a:rPr>
                        <a:t>利用過濾器技術來播放影片與多媒體方法</a:t>
                      </a:r>
                      <a:endParaRPr lang="zh-TW" altLang="en-US" sz="1500" dirty="0">
                        <a:latin typeface="+mj-lt"/>
                        <a:ea typeface="華康中圓體" pitchFamily="49" charset="-120"/>
                      </a:endParaRPr>
                    </a:p>
                  </a:txBody>
                  <a:tcPr/>
                </a:tc>
              </a:tr>
              <a:tr h="8447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000" b="0" dirty="0" smtClean="0">
                          <a:latin typeface="+mj-lt"/>
                          <a:ea typeface="華康中圓體" pitchFamily="49" charset="-120"/>
                        </a:rPr>
                        <a:t>DirectPlay</a:t>
                      </a:r>
                      <a:endParaRPr lang="zh-TW" altLang="en-US" sz="2000" b="0" dirty="0">
                        <a:latin typeface="+mj-lt"/>
                        <a:ea typeface="華康中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500" dirty="0" smtClean="0">
                          <a:latin typeface="+mj-lt"/>
                          <a:ea typeface="華康中圓體" pitchFamily="49" charset="-120"/>
                        </a:rPr>
                        <a:t>輕易的開發多人連線遊戲，連線方式包含區域網路連線、數據機連線等支援各種通訊協定</a:t>
                      </a:r>
                      <a:endParaRPr lang="zh-TW" altLang="en-US" sz="1500" dirty="0">
                        <a:latin typeface="+mj-lt"/>
                        <a:ea typeface="華康中圓體" pitchFamily="49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err="1" smtClean="0"/>
              <a:t>DirectGraphics</a:t>
            </a:r>
            <a:endParaRPr lang="zh-TW" altLang="en-US" dirty="0"/>
          </a:p>
        </p:txBody>
      </p:sp>
      <p:sp>
        <p:nvSpPr>
          <p:cNvPr id="35843" name="內容版面配置區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TW" sz="2150" dirty="0" err="1" smtClean="0">
                <a:latin typeface="+mj-lt"/>
                <a:ea typeface="華康中圓體" pitchFamily="49" charset="-120"/>
              </a:rPr>
              <a:t>DirectGraphics</a:t>
            </a:r>
            <a:r>
              <a:rPr lang="zh-TW" altLang="en-US" sz="2150" dirty="0" smtClean="0">
                <a:latin typeface="+mj-lt"/>
                <a:ea typeface="華康中圓體" pitchFamily="49" charset="-120"/>
              </a:rPr>
              <a:t>是</a:t>
            </a:r>
            <a:r>
              <a:rPr lang="en-US" altLang="zh-TW" sz="2150" dirty="0" smtClean="0">
                <a:latin typeface="+mj-lt"/>
                <a:ea typeface="華康中圓體" pitchFamily="49" charset="-120"/>
              </a:rPr>
              <a:t>DirectX9</a:t>
            </a:r>
            <a:r>
              <a:rPr lang="zh-TW" altLang="en-US" sz="2150" dirty="0" smtClean="0">
                <a:latin typeface="+mj-lt"/>
                <a:ea typeface="華康中圓體" pitchFamily="49" charset="-120"/>
              </a:rPr>
              <a:t>的內建套件之一，它</a:t>
            </a:r>
            <a:r>
              <a:rPr lang="zh-TW" altLang="en-US" sz="2150" dirty="0" smtClean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負責處理</a:t>
            </a:r>
            <a:r>
              <a:rPr lang="en-US" altLang="zh-TW" sz="2150" dirty="0" smtClean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2D</a:t>
            </a:r>
            <a:r>
              <a:rPr lang="zh-TW" altLang="en-US" sz="2150" dirty="0" smtClean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與</a:t>
            </a:r>
            <a:r>
              <a:rPr lang="en-US" altLang="zh-TW" sz="2150" dirty="0" smtClean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3D</a:t>
            </a:r>
            <a:r>
              <a:rPr lang="zh-TW" altLang="en-US" sz="2150" dirty="0" smtClean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的影像運算，並支援多種硬體加速功能</a:t>
            </a:r>
            <a:r>
              <a:rPr lang="zh-TW" altLang="en-US" sz="2150" dirty="0" smtClean="0">
                <a:latin typeface="+mj-lt"/>
                <a:ea typeface="華康中圓體" pitchFamily="49" charset="-120"/>
              </a:rPr>
              <a:t>。</a:t>
            </a:r>
            <a:endParaRPr lang="en-US" altLang="zh-TW" sz="2150" dirty="0" smtClean="0">
              <a:latin typeface="+mj-lt"/>
              <a:ea typeface="華康中圓體" pitchFamily="49" charset="-12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TW" altLang="en-US" sz="2150" dirty="0" smtClean="0">
                <a:latin typeface="+mj-lt"/>
                <a:ea typeface="華康中圓體" pitchFamily="49" charset="-120"/>
              </a:rPr>
              <a:t>讓程式開發人員不需考慮對硬體的驅動與相容性問題，即可直接進行各種設定與控制工作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TW" sz="2150" dirty="0" smtClean="0">
                <a:latin typeface="+mj-lt"/>
                <a:ea typeface="華康中圓體" pitchFamily="49" charset="-120"/>
              </a:rPr>
              <a:t>DirectDraw</a:t>
            </a:r>
            <a:r>
              <a:rPr lang="zh-TW" altLang="en-US" sz="2150" dirty="0" smtClean="0">
                <a:latin typeface="+mj-lt"/>
                <a:ea typeface="華康中圓體" pitchFamily="49" charset="-120"/>
              </a:rPr>
              <a:t>在使用上與</a:t>
            </a:r>
            <a:r>
              <a:rPr lang="en-US" altLang="zh-TW" sz="2150" dirty="0" smtClean="0">
                <a:latin typeface="+mj-lt"/>
                <a:ea typeface="華康中圓體" pitchFamily="49" charset="-120"/>
              </a:rPr>
              <a:t>Windows GDI</a:t>
            </a:r>
            <a:r>
              <a:rPr lang="zh-TW" altLang="en-US" sz="2150" dirty="0" smtClean="0">
                <a:latin typeface="+mj-lt"/>
                <a:ea typeface="華康中圓體" pitchFamily="49" charset="-120"/>
              </a:rPr>
              <a:t>相似且簡單易學，使用者可以利用顏色鍵作去透空處理。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TW" sz="2150" dirty="0" smtClean="0">
                <a:latin typeface="+mj-lt"/>
                <a:ea typeface="華康中圓體" pitchFamily="49" charset="-120"/>
              </a:rPr>
              <a:t>DirectDraw</a:t>
            </a:r>
            <a:r>
              <a:rPr lang="zh-TW" altLang="en-US" sz="2150" dirty="0" smtClean="0">
                <a:latin typeface="+mj-lt"/>
                <a:ea typeface="華康中圓體" pitchFamily="49" charset="-120"/>
              </a:rPr>
              <a:t>除了簡單外，要做出相當炫的特效，還是得自己動手寫。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TW" altLang="en-US" sz="2150" dirty="0" smtClean="0">
                <a:latin typeface="+mj-lt"/>
                <a:ea typeface="華康中圓體" pitchFamily="49" charset="-120"/>
              </a:rPr>
              <a:t>在</a:t>
            </a:r>
            <a:r>
              <a:rPr lang="en-US" altLang="zh-TW" sz="2150" dirty="0" smtClean="0">
                <a:latin typeface="+mj-lt"/>
                <a:ea typeface="華康中圓體" pitchFamily="49" charset="-120"/>
              </a:rPr>
              <a:t>3D</a:t>
            </a:r>
            <a:r>
              <a:rPr lang="zh-TW" altLang="en-US" sz="2150" dirty="0" smtClean="0">
                <a:latin typeface="+mj-lt"/>
                <a:ea typeface="華康中圓體" pitchFamily="49" charset="-120"/>
              </a:rPr>
              <a:t>硬體加速卡如此普級化的今天，運用</a:t>
            </a:r>
            <a:r>
              <a:rPr lang="en-US" altLang="zh-TW" sz="2150" dirty="0" smtClean="0">
                <a:latin typeface="+mj-lt"/>
                <a:ea typeface="華康中圓體" pitchFamily="49" charset="-120"/>
              </a:rPr>
              <a:t>3D</a:t>
            </a:r>
            <a:r>
              <a:rPr lang="zh-TW" altLang="en-US" sz="2150" dirty="0" smtClean="0">
                <a:latin typeface="+mj-lt"/>
                <a:ea typeface="華康中圓體" pitchFamily="49" charset="-120"/>
              </a:rPr>
              <a:t>功能作出超炫的畫面也是輕而易舉。 </a:t>
            </a:r>
          </a:p>
        </p:txBody>
      </p:sp>
      <p:sp>
        <p:nvSpPr>
          <p:cNvPr id="4" name="手繪多邊形 3"/>
          <p:cNvSpPr/>
          <p:nvPr/>
        </p:nvSpPr>
        <p:spPr>
          <a:xfrm>
            <a:off x="71438" y="1340768"/>
            <a:ext cx="9001125" cy="5592763"/>
          </a:xfrm>
          <a:custGeom>
            <a:avLst/>
            <a:gdLst>
              <a:gd name="connsiteX0" fmla="*/ 95003 w 8502733"/>
              <a:gd name="connsiteY0" fmla="*/ 11875 h 5593278"/>
              <a:gd name="connsiteX1" fmla="*/ 8407730 w 8502733"/>
              <a:gd name="connsiteY1" fmla="*/ 0 h 5593278"/>
              <a:gd name="connsiteX2" fmla="*/ 8502733 w 8502733"/>
              <a:gd name="connsiteY2" fmla="*/ 5272644 h 5593278"/>
              <a:gd name="connsiteX3" fmla="*/ 8229600 w 8502733"/>
              <a:gd name="connsiteY3" fmla="*/ 5427023 h 5593278"/>
              <a:gd name="connsiteX4" fmla="*/ 5355772 w 8502733"/>
              <a:gd name="connsiteY4" fmla="*/ 5593278 h 5593278"/>
              <a:gd name="connsiteX5" fmla="*/ 3396343 w 8502733"/>
              <a:gd name="connsiteY5" fmla="*/ 5474525 h 5593278"/>
              <a:gd name="connsiteX6" fmla="*/ 1935678 w 8502733"/>
              <a:gd name="connsiteY6" fmla="*/ 5106390 h 5593278"/>
              <a:gd name="connsiteX7" fmla="*/ 0 w 8502733"/>
              <a:gd name="connsiteY7" fmla="*/ 4857008 h 5593278"/>
              <a:gd name="connsiteX8" fmla="*/ 95003 w 8502733"/>
              <a:gd name="connsiteY8" fmla="*/ 11875 h 559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2733" h="5593278">
                <a:moveTo>
                  <a:pt x="95003" y="11875"/>
                </a:moveTo>
                <a:lnTo>
                  <a:pt x="8407730" y="0"/>
                </a:lnTo>
                <a:lnTo>
                  <a:pt x="8502733" y="5272644"/>
                </a:lnTo>
                <a:lnTo>
                  <a:pt x="8229600" y="5427023"/>
                </a:lnTo>
                <a:lnTo>
                  <a:pt x="5355772" y="5593278"/>
                </a:lnTo>
                <a:lnTo>
                  <a:pt x="3396343" y="5474525"/>
                </a:lnTo>
                <a:lnTo>
                  <a:pt x="1935678" y="5106390"/>
                </a:lnTo>
                <a:lnTo>
                  <a:pt x="0" y="4857008"/>
                </a:lnTo>
                <a:lnTo>
                  <a:pt x="95003" y="11875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c</a:t>
            </a:r>
            <a:endParaRPr lang="zh-TW" altLang="en-US" dirty="0"/>
          </a:p>
        </p:txBody>
      </p:sp>
      <p:sp>
        <p:nvSpPr>
          <p:cNvPr id="5" name="圓角矩形 4"/>
          <p:cNvSpPr>
            <a:spLocks noChangeAspect="1"/>
          </p:cNvSpPr>
          <p:nvPr/>
        </p:nvSpPr>
        <p:spPr>
          <a:xfrm>
            <a:off x="653090" y="1500745"/>
            <a:ext cx="8064000" cy="5024600"/>
          </a:xfrm>
          <a:prstGeom prst="roundRect">
            <a:avLst>
              <a:gd name="adj" fmla="val 8259"/>
            </a:avLst>
          </a:prstGeom>
          <a:solidFill>
            <a:schemeClr val="bg1"/>
          </a:solidFill>
          <a:ln w="76200" cmpd="sng">
            <a:solidFill>
              <a:srgbClr val="FFC000">
                <a:alpha val="70000"/>
              </a:srgbClr>
            </a:solidFill>
          </a:ln>
          <a:effectLst>
            <a:outerShdw blurRad="76200" dir="18900000" sy="23000" kx="-1200000" algn="bl" rotWithShape="0">
              <a:schemeClr val="tx1">
                <a:alpha val="2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TW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  </a:t>
            </a:r>
            <a:endParaRPr lang="zh-TW" altLang="en-US" sz="200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6" name="文字方塊 41"/>
          <p:cNvSpPr txBox="1">
            <a:spLocks noChangeArrowheads="1"/>
          </p:cNvSpPr>
          <p:nvPr/>
        </p:nvSpPr>
        <p:spPr bwMode="auto">
          <a:xfrm>
            <a:off x="777875" y="1483643"/>
            <a:ext cx="8135938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顏色</a:t>
            </a:r>
            <a:r>
              <a:rPr lang="zh-TW" altLang="en-US" sz="2000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鍵</a:t>
            </a:r>
            <a:r>
              <a:rPr lang="en-US" altLang="zh-TW" sz="2000" dirty="0" smtClean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(</a:t>
            </a:r>
            <a:r>
              <a:rPr lang="en-US" altLang="zh-TW" sz="2000" dirty="0" err="1" smtClean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colorkey</a:t>
            </a:r>
            <a:r>
              <a:rPr lang="en-US" altLang="zh-TW" sz="2000" dirty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)</a:t>
            </a:r>
            <a:r>
              <a:rPr lang="zh-TW" altLang="en-US" sz="2000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：</a:t>
            </a:r>
            <a:r>
              <a:rPr lang="zh-TW" altLang="en-US" sz="2000" dirty="0">
                <a:latin typeface="華康中圓體" pitchFamily="49" charset="-120"/>
                <a:ea typeface="華康中圓體" pitchFamily="49" charset="-120"/>
              </a:rPr>
              <a:t>用來指定圖片的透空色彩。由</a:t>
            </a:r>
            <a:r>
              <a:rPr lang="en-US" altLang="zh-TW" sz="2000" dirty="0" err="1">
                <a:latin typeface="+mj-lt"/>
                <a:ea typeface="華康中圓體" pitchFamily="49" charset="-120"/>
              </a:rPr>
              <a:t>Quester</a:t>
            </a:r>
            <a:r>
              <a:rPr lang="zh-TW" altLang="en-US" sz="2000" dirty="0">
                <a:latin typeface="華康中圓體" pitchFamily="49" charset="-120"/>
                <a:ea typeface="華康中圓體" pitchFamily="49" charset="-120"/>
              </a:rPr>
              <a:t>主導開發，</a:t>
            </a:r>
            <a:endParaRPr lang="en-US" altLang="zh-TW" sz="2000" dirty="0"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華康中圓體" pitchFamily="49" charset="-120"/>
                <a:ea typeface="華康中圓體" pitchFamily="49" charset="-120"/>
              </a:rPr>
              <a:t>由</a:t>
            </a:r>
            <a:r>
              <a:rPr lang="en-US" altLang="zh-TW" sz="2000" dirty="0">
                <a:latin typeface="+mj-lt"/>
                <a:ea typeface="華康中圓體" pitchFamily="49" charset="-120"/>
              </a:rPr>
              <a:t>Blueidea.com</a:t>
            </a:r>
            <a:r>
              <a:rPr lang="zh-TW" altLang="en-US" sz="2000" dirty="0">
                <a:latin typeface="華康中圓體" pitchFamily="49" charset="-120"/>
                <a:ea typeface="華康中圓體" pitchFamily="49" charset="-120"/>
              </a:rPr>
              <a:t>站點軟件開發工作組測試和發行的一款具人性化、</a:t>
            </a:r>
            <a:endParaRPr lang="en-US" altLang="zh-TW" sz="2000" dirty="0"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華康中圓體" pitchFamily="49" charset="-120"/>
                <a:ea typeface="華康中圓體" pitchFamily="49" charset="-120"/>
              </a:rPr>
              <a:t>科學化的交互式配色輔助工具。能使用戶方便地控制色彩傾向、</a:t>
            </a:r>
            <a:endParaRPr lang="en-US" altLang="zh-TW" sz="2000" dirty="0">
              <a:latin typeface="華康中圓體" pitchFamily="49" charset="-120"/>
              <a:ea typeface="華康中圓體" pitchFamily="49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華康中圓體" pitchFamily="49" charset="-120"/>
                <a:ea typeface="華康中圓體" pitchFamily="49" charset="-120"/>
              </a:rPr>
              <a:t>生成配色方案，能方便地將配色方案輸出為網頁文件和</a:t>
            </a:r>
            <a:r>
              <a:rPr lang="zh-TW" altLang="en-US" sz="2000" dirty="0">
                <a:latin typeface="+mj-lt"/>
                <a:ea typeface="華康中圓體" pitchFamily="49" charset="-120"/>
              </a:rPr>
              <a:t>*</a:t>
            </a:r>
            <a:r>
              <a:rPr lang="en-US" altLang="zh-TW" sz="2000" dirty="0">
                <a:latin typeface="+mj-lt"/>
                <a:ea typeface="華康中圓體" pitchFamily="49" charset="-120"/>
              </a:rPr>
              <a:t>.AI</a:t>
            </a:r>
            <a:r>
              <a:rPr lang="zh-TW" altLang="en-US" sz="2000" dirty="0">
                <a:latin typeface="華康中圓體" pitchFamily="49" charset="-120"/>
                <a:ea typeface="華康中圓體" pitchFamily="49" charset="-120"/>
              </a:rPr>
              <a:t>格式文件</a:t>
            </a:r>
          </a:p>
          <a:p>
            <a:pPr>
              <a:lnSpc>
                <a:spcPct val="150000"/>
              </a:lnSpc>
            </a:pPr>
            <a:endParaRPr lang="zh-TW" altLang="en-US" sz="2000" dirty="0">
              <a:latin typeface="華康中圓體" pitchFamily="49" charset="-120"/>
              <a:ea typeface="華康中圓體" pitchFamily="49" charset="-120"/>
            </a:endParaRPr>
          </a:p>
        </p:txBody>
      </p:sp>
      <p:grpSp>
        <p:nvGrpSpPr>
          <p:cNvPr id="3" name="群組 9"/>
          <p:cNvGrpSpPr>
            <a:grpSpLocks/>
          </p:cNvGrpSpPr>
          <p:nvPr/>
        </p:nvGrpSpPr>
        <p:grpSpPr bwMode="auto">
          <a:xfrm>
            <a:off x="4221163" y="3483893"/>
            <a:ext cx="3708400" cy="2936875"/>
            <a:chOff x="2864264" y="3429000"/>
            <a:chExt cx="3708000" cy="2936170"/>
          </a:xfrm>
        </p:grpSpPr>
        <p:pic>
          <p:nvPicPr>
            <p:cNvPr id="34830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64264" y="3429000"/>
              <a:ext cx="3708000" cy="2936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直線接點 8"/>
            <p:cNvCxnSpPr/>
            <p:nvPr/>
          </p:nvCxnSpPr>
          <p:spPr>
            <a:xfrm rot="5400000">
              <a:off x="5114495" y="4888357"/>
              <a:ext cx="2915537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13" name="直線接點 12"/>
          <p:cNvCxnSpPr/>
          <p:nvPr/>
        </p:nvCxnSpPr>
        <p:spPr>
          <a:xfrm>
            <a:off x="3571868" y="5412719"/>
            <a:ext cx="792000" cy="1588"/>
          </a:xfrm>
          <a:prstGeom prst="line">
            <a:avLst/>
          </a:prstGeom>
          <a:ln>
            <a:headEnd type="none"/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文字方塊 42"/>
          <p:cNvSpPr txBox="1">
            <a:spLocks noChangeArrowheads="1"/>
          </p:cNvSpPr>
          <p:nvPr/>
        </p:nvSpPr>
        <p:spPr bwMode="auto">
          <a:xfrm>
            <a:off x="2000250" y="3841081"/>
            <a:ext cx="1466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000">
                <a:solidFill>
                  <a:srgbClr val="0000CC"/>
                </a:solidFill>
                <a:latin typeface="華康中圓體" pitchFamily="49" charset="-120"/>
                <a:ea typeface="華康中圓體" pitchFamily="49" charset="-120"/>
              </a:rPr>
              <a:t>未透空顯示</a:t>
            </a:r>
          </a:p>
        </p:txBody>
      </p:sp>
      <p:sp>
        <p:nvSpPr>
          <p:cNvPr id="15" name="文字方塊 42"/>
          <p:cNvSpPr txBox="1">
            <a:spLocks noChangeArrowheads="1"/>
          </p:cNvSpPr>
          <p:nvPr/>
        </p:nvSpPr>
        <p:spPr bwMode="auto">
          <a:xfrm>
            <a:off x="636588" y="5185693"/>
            <a:ext cx="3006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000" dirty="0">
                <a:solidFill>
                  <a:srgbClr val="0000CC"/>
                </a:solidFill>
                <a:latin typeface="華康中圓體" pitchFamily="49" charset="-120"/>
                <a:ea typeface="華康中圓體" pitchFamily="49" charset="-120"/>
              </a:rPr>
              <a:t>透空顯示</a:t>
            </a:r>
            <a:r>
              <a:rPr lang="en-US" altLang="zh-TW" sz="2000" dirty="0" err="1">
                <a:solidFill>
                  <a:srgbClr val="0000CC"/>
                </a:solidFill>
                <a:latin typeface="+mj-lt"/>
                <a:ea typeface="華康中圓體" pitchFamily="49" charset="-120"/>
              </a:rPr>
              <a:t>colorkey</a:t>
            </a:r>
            <a:r>
              <a:rPr lang="zh-TW" altLang="en-US" sz="2000" dirty="0">
                <a:solidFill>
                  <a:srgbClr val="0000CC"/>
                </a:solidFill>
                <a:latin typeface="華康中圓體" pitchFamily="49" charset="-120"/>
                <a:ea typeface="華康中圓體" pitchFamily="49" charset="-120"/>
              </a:rPr>
              <a:t>為白色</a:t>
            </a:r>
          </a:p>
        </p:txBody>
      </p:sp>
      <p:cxnSp>
        <p:nvCxnSpPr>
          <p:cNvPr id="17" name="直線接點 16"/>
          <p:cNvCxnSpPr/>
          <p:nvPr/>
        </p:nvCxnSpPr>
        <p:spPr>
          <a:xfrm>
            <a:off x="3601686" y="4055397"/>
            <a:ext cx="756000" cy="1588"/>
          </a:xfrm>
          <a:prstGeom prst="line">
            <a:avLst/>
          </a:prstGeom>
          <a:ln>
            <a:headEnd type="none"/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4" grpId="0"/>
      <p:bldP spid="1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DirectSound-</a:t>
            </a:r>
            <a:r>
              <a:rPr lang="zh-TW" altLang="en-US" dirty="0" smtClean="0"/>
              <a:t>介紹</a:t>
            </a:r>
            <a:endParaRPr lang="zh-TW" altLang="en-US" dirty="0"/>
          </a:p>
        </p:txBody>
      </p:sp>
      <p:sp>
        <p:nvSpPr>
          <p:cNvPr id="35843" name="內容版面配置區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9022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TW" sz="2400" dirty="0" smtClean="0">
                <a:latin typeface="+mj-lt"/>
                <a:ea typeface="華康中圓體" pitchFamily="49" charset="-120"/>
              </a:rPr>
              <a:t>DirectSound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套件則比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MCI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功能更為複雜與多元與複雜，是一種用來</a:t>
            </a:r>
            <a:r>
              <a:rPr lang="zh-TW" altLang="en-US" sz="2400" dirty="0" smtClean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處理聲音的</a:t>
            </a:r>
            <a:r>
              <a:rPr lang="en-US" altLang="zh-TW" sz="2400" dirty="0" smtClean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API</a:t>
            </a:r>
            <a:r>
              <a:rPr lang="zh-TW" altLang="en-US" sz="2400" dirty="0" smtClean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函式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。</a:t>
            </a:r>
            <a:endParaRPr lang="en-US" altLang="zh-TW" sz="2400" dirty="0" smtClean="0">
              <a:latin typeface="+mj-lt"/>
              <a:ea typeface="華康中圓體" pitchFamily="49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2400" dirty="0" smtClean="0">
                <a:latin typeface="+mj-lt"/>
                <a:ea typeface="華康中圓體" pitchFamily="49" charset="-120"/>
              </a:rPr>
              <a:t>除了播放聲音和處理混音，還提供各種音效處理的支援，如低延遲音、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3D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立體聲、協調硬體運作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；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並且提供錄音功能、多媒體軟體程式低間隔混音、硬體加速及存取裝置</a:t>
            </a:r>
            <a:endParaRPr lang="en-US" altLang="zh-TW" sz="2400" dirty="0" smtClean="0">
              <a:latin typeface="+mj-lt"/>
              <a:ea typeface="華康中圓體" pitchFamily="49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2400" dirty="0" smtClean="0">
                <a:latin typeface="+mj-lt"/>
                <a:ea typeface="華康中圓體" pitchFamily="49" charset="-120"/>
              </a:rPr>
              <a:t>對於音效卡相容問題也可以使用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DirectSound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技術加以解決</a:t>
            </a:r>
            <a:endParaRPr lang="en-US" altLang="zh-TW" sz="2400" dirty="0" smtClean="0">
              <a:latin typeface="+mj-lt"/>
              <a:ea typeface="華康中圓體" pitchFamily="49" charset="-120"/>
            </a:endParaRPr>
          </a:p>
          <a:p>
            <a:pPr eaLnBrk="1" hangingPunct="1"/>
            <a:endParaRPr lang="zh-TW" altLang="en-US" sz="2400" dirty="0" smtClean="0">
              <a:latin typeface="+mj-lt"/>
              <a:ea typeface="華康中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DirectSound-</a:t>
            </a:r>
            <a:r>
              <a:rPr lang="zh-TW" altLang="en-US" dirty="0" smtClean="0"/>
              <a:t>介紹</a:t>
            </a:r>
            <a:endParaRPr lang="zh-TW" altLang="en-US" dirty="0"/>
          </a:p>
        </p:txBody>
      </p:sp>
      <p:sp>
        <p:nvSpPr>
          <p:cNvPr id="36867" name="內容版面配置區 2"/>
          <p:cNvSpPr>
            <a:spLocks noGrp="1"/>
          </p:cNvSpPr>
          <p:nvPr>
            <p:ph sz="quarter" idx="1"/>
          </p:nvPr>
        </p:nvSpPr>
        <p:spPr>
          <a:xfrm>
            <a:off x="357188" y="1571625"/>
            <a:ext cx="8504237" cy="50720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sz="2000" dirty="0" smtClean="0">
                <a:latin typeface="+mj-lt"/>
                <a:ea typeface="華康中圓體" pitchFamily="49" charset="-120"/>
              </a:rPr>
              <a:t>對於音效播放區域分為數個物件成員，較具體的成員有：</a:t>
            </a:r>
            <a:r>
              <a:rPr lang="zh-TW" altLang="en-US" sz="2000" dirty="0" smtClean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音效卡</a:t>
            </a:r>
            <a:r>
              <a:rPr lang="zh-TW" altLang="en-US" sz="2000" dirty="0" smtClean="0">
                <a:latin typeface="+mj-lt"/>
                <a:ea typeface="華康中圓體" pitchFamily="49" charset="-120"/>
              </a:rPr>
              <a:t>（</a:t>
            </a:r>
            <a:r>
              <a:rPr lang="en-US" altLang="zh-TW" sz="2000" dirty="0" smtClean="0">
                <a:latin typeface="+mj-lt"/>
                <a:ea typeface="華康中圓體" pitchFamily="49" charset="-120"/>
              </a:rPr>
              <a:t>DirectSound)</a:t>
            </a:r>
            <a:r>
              <a:rPr lang="zh-TW" altLang="en-US" sz="2000" dirty="0" smtClean="0">
                <a:latin typeface="+mj-lt"/>
                <a:ea typeface="華康中圓體" pitchFamily="49" charset="-120"/>
              </a:rPr>
              <a:t>、</a:t>
            </a:r>
            <a:r>
              <a:rPr lang="en-US" altLang="zh-TW" sz="2000" dirty="0" smtClean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2D</a:t>
            </a:r>
            <a:r>
              <a:rPr lang="zh-TW" altLang="en-US" sz="2000" dirty="0" smtClean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緩衝區</a:t>
            </a:r>
            <a:r>
              <a:rPr lang="en-US" altLang="zh-TW" sz="2000" dirty="0" smtClean="0">
                <a:latin typeface="+mj-lt"/>
                <a:ea typeface="華康中圓體" pitchFamily="49" charset="-120"/>
              </a:rPr>
              <a:t>(</a:t>
            </a:r>
            <a:r>
              <a:rPr lang="en-US" altLang="zh-TW" sz="2000" dirty="0" err="1" smtClean="0">
                <a:latin typeface="+mj-lt"/>
                <a:ea typeface="華康中圓體" pitchFamily="49" charset="-120"/>
              </a:rPr>
              <a:t>DirectSoundBuffer</a:t>
            </a:r>
            <a:r>
              <a:rPr lang="en-US" altLang="zh-TW" sz="2000" dirty="0" smtClean="0">
                <a:latin typeface="+mj-lt"/>
                <a:ea typeface="華康中圓體" pitchFamily="49" charset="-120"/>
              </a:rPr>
              <a:t>) </a:t>
            </a:r>
            <a:r>
              <a:rPr lang="zh-TW" altLang="en-US" sz="2000" dirty="0" smtClean="0">
                <a:latin typeface="+mj-lt"/>
                <a:ea typeface="華康中圓體" pitchFamily="49" charset="-120"/>
              </a:rPr>
              <a:t>、</a:t>
            </a:r>
            <a:r>
              <a:rPr lang="en-US" altLang="zh-TW" sz="2000" dirty="0" smtClean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3D</a:t>
            </a:r>
            <a:r>
              <a:rPr lang="zh-TW" altLang="en-US" sz="2000" dirty="0" smtClean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緩衝區</a:t>
            </a:r>
            <a:r>
              <a:rPr lang="en-US" altLang="zh-TW" sz="2000" dirty="0" smtClean="0">
                <a:latin typeface="+mj-lt"/>
                <a:ea typeface="華康中圓體" pitchFamily="49" charset="-120"/>
              </a:rPr>
              <a:t>(DirectSound3DBuffer)</a:t>
            </a:r>
            <a:r>
              <a:rPr lang="zh-TW" altLang="en-US" sz="2000" dirty="0" smtClean="0">
                <a:latin typeface="+mj-lt"/>
                <a:ea typeface="華康中圓體" pitchFamily="49" charset="-120"/>
              </a:rPr>
              <a:t>與</a:t>
            </a:r>
            <a:r>
              <a:rPr lang="en-US" altLang="zh-TW" sz="2000" dirty="0" smtClean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3D</a:t>
            </a:r>
            <a:r>
              <a:rPr lang="zh-TW" altLang="en-US" sz="2000" dirty="0" smtClean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空間傾聽者</a:t>
            </a:r>
            <a:r>
              <a:rPr lang="en-US" altLang="zh-TW" sz="2000" dirty="0" smtClean="0">
                <a:latin typeface="+mj-lt"/>
                <a:ea typeface="華康中圓體" pitchFamily="49" charset="-120"/>
              </a:rPr>
              <a:t>(DirectSound3DListener)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sz="2000" dirty="0" smtClean="0">
                <a:latin typeface="+mj-lt"/>
                <a:ea typeface="華康中圓體" pitchFamily="49" charset="-120"/>
              </a:rPr>
              <a:t>若要播放音效，電腦上需安裝音效卡，而</a:t>
            </a:r>
            <a:r>
              <a:rPr lang="en-US" altLang="zh-TW" sz="2000" dirty="0" smtClean="0">
                <a:latin typeface="+mj-lt"/>
                <a:ea typeface="華康中圓體" pitchFamily="49" charset="-120"/>
              </a:rPr>
              <a:t>DirectSound</a:t>
            </a:r>
            <a:r>
              <a:rPr lang="zh-TW" altLang="en-US" sz="2000" dirty="0" smtClean="0">
                <a:latin typeface="+mj-lt"/>
                <a:ea typeface="華康中圓體" pitchFamily="49" charset="-120"/>
              </a:rPr>
              <a:t>將音效卡當作一個物件，一個物件處理一組音效運算，即使真正的音效卡沒有硬體功能（如音效合成器），音效卡物件能自行模擬</a:t>
            </a:r>
            <a:endParaRPr lang="en-US" altLang="zh-TW" sz="2000" dirty="0" smtClean="0">
              <a:latin typeface="+mj-lt"/>
              <a:ea typeface="華康中圓體" pitchFamily="49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2000" dirty="0" smtClean="0">
                <a:latin typeface="+mj-lt"/>
                <a:ea typeface="華康中圓體" pitchFamily="49" charset="-120"/>
              </a:rPr>
              <a:t>在</a:t>
            </a:r>
            <a:r>
              <a:rPr lang="zh-TW" altLang="en-US" sz="2000" dirty="0" smtClean="0">
                <a:solidFill>
                  <a:srgbClr val="0000CC"/>
                </a:solidFill>
                <a:latin typeface="+mj-lt"/>
                <a:ea typeface="華康中圓體" pitchFamily="49" charset="-120"/>
              </a:rPr>
              <a:t>多工作業系統</a:t>
            </a:r>
            <a:r>
              <a:rPr lang="en-US" altLang="zh-TW" sz="2000" dirty="0" smtClean="0">
                <a:solidFill>
                  <a:srgbClr val="0000CC"/>
                </a:solidFill>
                <a:latin typeface="+mj-lt"/>
                <a:ea typeface="華康中圓體" pitchFamily="49" charset="-120"/>
              </a:rPr>
              <a:t>(Multitasking)</a:t>
            </a:r>
            <a:r>
              <a:rPr lang="zh-TW" altLang="en-US" sz="2000" dirty="0" smtClean="0">
                <a:latin typeface="+mj-lt"/>
                <a:ea typeface="華康中圓體" pitchFamily="49" charset="-120"/>
              </a:rPr>
              <a:t>中，會使用到音效卡的程式並不只有遊戲本身，因此在只有一張音效卡情況下，過去可能必須親自處理音效卡與其他程式共用的協調問題，不過使用</a:t>
            </a:r>
            <a:r>
              <a:rPr lang="en-US" altLang="zh-TW" sz="2000" dirty="0" smtClean="0">
                <a:latin typeface="+mj-lt"/>
                <a:ea typeface="華康中圓體" pitchFamily="49" charset="-120"/>
              </a:rPr>
              <a:t>DirectSound</a:t>
            </a:r>
            <a:r>
              <a:rPr lang="zh-TW" altLang="en-US" sz="2000" dirty="0" smtClean="0">
                <a:latin typeface="+mj-lt"/>
                <a:ea typeface="華康中圓體" pitchFamily="49" charset="-120"/>
              </a:rPr>
              <a:t>就不需擔心這問題，因為它會自行處理音效卡的共用協調問</a:t>
            </a:r>
            <a:endParaRPr lang="en-US" altLang="zh-TW" sz="2000" dirty="0" smtClean="0">
              <a:latin typeface="+mj-lt"/>
              <a:ea typeface="華康中圓體" pitchFamily="49" charset="-120"/>
            </a:endParaRP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endParaRPr lang="zh-TW" altLang="en-US" sz="2200" dirty="0" smtClean="0">
              <a:latin typeface="+mj-lt"/>
              <a:ea typeface="華康中圓體" pitchFamily="49" charset="-120"/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71438" y="1268760"/>
            <a:ext cx="9001125" cy="5592763"/>
          </a:xfrm>
          <a:custGeom>
            <a:avLst/>
            <a:gdLst>
              <a:gd name="connsiteX0" fmla="*/ 95003 w 8502733"/>
              <a:gd name="connsiteY0" fmla="*/ 11875 h 5593278"/>
              <a:gd name="connsiteX1" fmla="*/ 8407730 w 8502733"/>
              <a:gd name="connsiteY1" fmla="*/ 0 h 5593278"/>
              <a:gd name="connsiteX2" fmla="*/ 8502733 w 8502733"/>
              <a:gd name="connsiteY2" fmla="*/ 5272644 h 5593278"/>
              <a:gd name="connsiteX3" fmla="*/ 8229600 w 8502733"/>
              <a:gd name="connsiteY3" fmla="*/ 5427023 h 5593278"/>
              <a:gd name="connsiteX4" fmla="*/ 5355772 w 8502733"/>
              <a:gd name="connsiteY4" fmla="*/ 5593278 h 5593278"/>
              <a:gd name="connsiteX5" fmla="*/ 3396343 w 8502733"/>
              <a:gd name="connsiteY5" fmla="*/ 5474525 h 5593278"/>
              <a:gd name="connsiteX6" fmla="*/ 1935678 w 8502733"/>
              <a:gd name="connsiteY6" fmla="*/ 5106390 h 5593278"/>
              <a:gd name="connsiteX7" fmla="*/ 0 w 8502733"/>
              <a:gd name="connsiteY7" fmla="*/ 4857008 h 5593278"/>
              <a:gd name="connsiteX8" fmla="*/ 95003 w 8502733"/>
              <a:gd name="connsiteY8" fmla="*/ 11875 h 559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2733" h="5593278">
                <a:moveTo>
                  <a:pt x="95003" y="11875"/>
                </a:moveTo>
                <a:lnTo>
                  <a:pt x="8407730" y="0"/>
                </a:lnTo>
                <a:lnTo>
                  <a:pt x="8502733" y="5272644"/>
                </a:lnTo>
                <a:lnTo>
                  <a:pt x="8229600" y="5427023"/>
                </a:lnTo>
                <a:lnTo>
                  <a:pt x="5355772" y="5593278"/>
                </a:lnTo>
                <a:lnTo>
                  <a:pt x="3396343" y="5474525"/>
                </a:lnTo>
                <a:lnTo>
                  <a:pt x="1935678" y="5106390"/>
                </a:lnTo>
                <a:lnTo>
                  <a:pt x="0" y="4857008"/>
                </a:lnTo>
                <a:lnTo>
                  <a:pt x="95003" y="11875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c</a:t>
            </a:r>
            <a:endParaRPr lang="zh-TW" altLang="en-US" dirty="0"/>
          </a:p>
        </p:txBody>
      </p:sp>
      <p:grpSp>
        <p:nvGrpSpPr>
          <p:cNvPr id="3" name="群組 8"/>
          <p:cNvGrpSpPr>
            <a:grpSpLocks/>
          </p:cNvGrpSpPr>
          <p:nvPr/>
        </p:nvGrpSpPr>
        <p:grpSpPr bwMode="auto">
          <a:xfrm>
            <a:off x="1500188" y="1840260"/>
            <a:ext cx="6924675" cy="4403725"/>
            <a:chOff x="1500166" y="1857364"/>
            <a:chExt cx="6924697" cy="4404098"/>
          </a:xfrm>
        </p:grpSpPr>
        <p:sp>
          <p:nvSpPr>
            <p:cNvPr id="10" name="圓角矩形 9"/>
            <p:cNvSpPr>
              <a:spLocks noChangeAspect="1"/>
            </p:cNvSpPr>
            <p:nvPr/>
          </p:nvSpPr>
          <p:spPr>
            <a:xfrm>
              <a:off x="1500166" y="1857364"/>
              <a:ext cx="6804000" cy="4404098"/>
            </a:xfrm>
            <a:prstGeom prst="roundRect">
              <a:avLst>
                <a:gd name="adj" fmla="val 8259"/>
              </a:avLst>
            </a:prstGeom>
            <a:solidFill>
              <a:schemeClr val="bg1"/>
            </a:solidFill>
            <a:ln w="76200" cmpd="sng">
              <a:solidFill>
                <a:srgbClr val="FFC000">
                  <a:alpha val="70000"/>
                </a:srgbClr>
              </a:solidFill>
            </a:ln>
            <a:effectLst>
              <a:outerShdw blurRad="76200" dir="18900000" sy="23000" kx="-1200000" algn="bl" rotWithShape="0">
                <a:schemeClr val="tx1">
                  <a:alpha val="20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50000"/>
                </a:lnSpc>
                <a:defRPr/>
              </a:pPr>
              <a:r>
                <a:rPr lang="zh-TW" altLang="en-US" sz="2000" dirty="0">
                  <a:solidFill>
                    <a:schemeClr val="tx1"/>
                  </a:solidFill>
                  <a:latin typeface="華康中圓體" pitchFamily="49" charset="-120"/>
                  <a:ea typeface="華康中圓體" pitchFamily="49" charset="-120"/>
                </a:rPr>
                <a:t/>
              </a:r>
              <a:br>
                <a:rPr lang="zh-TW" altLang="en-US" sz="2000" dirty="0">
                  <a:solidFill>
                    <a:schemeClr val="tx1"/>
                  </a:solidFill>
                  <a:latin typeface="華康中圓體" pitchFamily="49" charset="-120"/>
                  <a:ea typeface="華康中圓體" pitchFamily="49" charset="-120"/>
                </a:rPr>
              </a:br>
              <a:endParaRPr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endParaRPr>
            </a:p>
          </p:txBody>
        </p:sp>
        <p:sp>
          <p:nvSpPr>
            <p:cNvPr id="36873" name="文字方塊 41"/>
            <p:cNvSpPr txBox="1">
              <a:spLocks noChangeArrowheads="1"/>
            </p:cNvSpPr>
            <p:nvPr/>
          </p:nvSpPr>
          <p:spPr bwMode="auto">
            <a:xfrm>
              <a:off x="1571625" y="2386013"/>
              <a:ext cx="6853238" cy="286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2000" dirty="0" smtClean="0">
                  <a:solidFill>
                    <a:srgbClr val="FF0000"/>
                  </a:solidFill>
                  <a:latin typeface="華康中圓體" pitchFamily="49" charset="-120"/>
                  <a:ea typeface="華康中圓體" pitchFamily="49" charset="-120"/>
                </a:rPr>
                <a:t>緩衝區</a:t>
              </a:r>
              <a:r>
                <a:rPr lang="en-US" altLang="zh-TW" sz="2000" dirty="0" smtClean="0">
                  <a:solidFill>
                    <a:srgbClr val="FF0000"/>
                  </a:solidFill>
                  <a:latin typeface="+mj-lt"/>
                  <a:ea typeface="華康中圓體" pitchFamily="49" charset="-120"/>
                </a:rPr>
                <a:t>(Buffer</a:t>
              </a:r>
              <a:r>
                <a:rPr lang="en-US" altLang="zh-TW" sz="2000" dirty="0">
                  <a:solidFill>
                    <a:srgbClr val="FF0000"/>
                  </a:solidFill>
                  <a:latin typeface="+mj-lt"/>
                  <a:ea typeface="華康中圓體" pitchFamily="49" charset="-120"/>
                </a:rPr>
                <a:t>)</a:t>
              </a:r>
              <a:r>
                <a:rPr lang="zh-TW" altLang="en-US" sz="2000" dirty="0">
                  <a:latin typeface="華康中圓體" pitchFamily="49" charset="-120"/>
                  <a:ea typeface="華康中圓體" pitchFamily="49" charset="-120"/>
                </a:rPr>
                <a:t>：為暫時置放輸出或輸入資料的記憶體，</a:t>
              </a:r>
              <a:endParaRPr lang="en-US" altLang="zh-TW" sz="2000" dirty="0">
                <a:latin typeface="華康中圓體" pitchFamily="49" charset="-120"/>
                <a:ea typeface="華康中圓體" pitchFamily="49" charset="-120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2000" dirty="0">
                  <a:latin typeface="華康中圓體" pitchFamily="49" charset="-120"/>
                  <a:ea typeface="華康中圓體" pitchFamily="49" charset="-120"/>
                </a:rPr>
                <a:t>緩衝器內資料自儲存設備（如硬體）來，放置在緩衝器中，</a:t>
              </a:r>
              <a:endParaRPr lang="en-US" altLang="zh-TW" sz="2000" dirty="0">
                <a:latin typeface="華康中圓體" pitchFamily="49" charset="-120"/>
                <a:ea typeface="華康中圓體" pitchFamily="49" charset="-120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2000" dirty="0">
                  <a:latin typeface="華康中圓體" pitchFamily="49" charset="-120"/>
                  <a:ea typeface="華康中圓體" pitchFamily="49" charset="-120"/>
                </a:rPr>
                <a:t>須待機送至</a:t>
              </a:r>
              <a:r>
                <a:rPr lang="en-US" altLang="zh-TW" sz="2000" dirty="0">
                  <a:latin typeface="華康中圓體" pitchFamily="49" charset="-120"/>
                  <a:ea typeface="華康中圓體" pitchFamily="49" charset="-120"/>
                </a:rPr>
                <a:t>CPU</a:t>
              </a:r>
              <a:r>
                <a:rPr lang="zh-TW" altLang="en-US" sz="2000" dirty="0">
                  <a:latin typeface="華康中圓體" pitchFamily="49" charset="-120"/>
                  <a:ea typeface="華康中圓體" pitchFamily="49" charset="-120"/>
                </a:rPr>
                <a:t>或其他運算設備。</a:t>
              </a:r>
              <a:endParaRPr lang="en-US" altLang="zh-TW" sz="2000" dirty="0">
                <a:latin typeface="華康中圓體" pitchFamily="49" charset="-120"/>
                <a:ea typeface="華康中圓體" pitchFamily="49" charset="-120"/>
              </a:endParaRPr>
            </a:p>
            <a:p>
              <a:pPr>
                <a:lnSpc>
                  <a:spcPct val="150000"/>
                </a:lnSpc>
              </a:pPr>
              <a:endParaRPr lang="en-US" altLang="zh-TW" sz="2000" dirty="0">
                <a:latin typeface="華康中圓體" pitchFamily="49" charset="-120"/>
                <a:ea typeface="華康中圓體" pitchFamily="49" charset="-120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2000" dirty="0" smtClean="0">
                  <a:solidFill>
                    <a:srgbClr val="FF0000"/>
                  </a:solidFill>
                  <a:latin typeface="華康中圓體" pitchFamily="49" charset="-120"/>
                  <a:ea typeface="華康中圓體" pitchFamily="49" charset="-120"/>
                </a:rPr>
                <a:t>多工</a:t>
              </a:r>
              <a:r>
                <a:rPr lang="en-US" altLang="zh-TW" sz="2000" dirty="0" smtClean="0">
                  <a:solidFill>
                    <a:srgbClr val="FF0000"/>
                  </a:solidFill>
                  <a:latin typeface="+mj-lt"/>
                  <a:ea typeface="華康中圓體" pitchFamily="49" charset="-120"/>
                </a:rPr>
                <a:t>(multitasking</a:t>
              </a:r>
              <a:r>
                <a:rPr lang="en-US" altLang="zh-TW" sz="2000" dirty="0">
                  <a:solidFill>
                    <a:srgbClr val="FF0000"/>
                  </a:solidFill>
                  <a:latin typeface="+mj-lt"/>
                  <a:ea typeface="華康中圓體" pitchFamily="49" charset="-120"/>
                </a:rPr>
                <a:t>)</a:t>
              </a:r>
              <a:r>
                <a:rPr lang="zh-TW" altLang="en-US" sz="2000" dirty="0">
                  <a:latin typeface="華康中圓體" pitchFamily="49" charset="-120"/>
                  <a:ea typeface="華康中圓體" pitchFamily="49" charset="-120"/>
                </a:rPr>
                <a:t>：一個系統可以同時運作多個</a:t>
              </a:r>
              <a:endParaRPr lang="en-US" altLang="zh-TW" sz="2000" dirty="0">
                <a:latin typeface="華康中圓體" pitchFamily="49" charset="-120"/>
                <a:ea typeface="華康中圓體" pitchFamily="49" charset="-120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2000" dirty="0">
                  <a:latin typeface="華康中圓體" pitchFamily="49" charset="-120"/>
                  <a:ea typeface="華康中圓體" pitchFamily="49" charset="-120"/>
                </a:rPr>
                <a:t>不同的軟體或是系統服務</a:t>
              </a:r>
              <a:r>
                <a:rPr lang="en-US" altLang="zh-TW" sz="2000" dirty="0">
                  <a:latin typeface="華康中圓體" pitchFamily="49" charset="-120"/>
                  <a:ea typeface="華康中圓體" pitchFamily="49" charset="-120"/>
                </a:rPr>
                <a:t>，</a:t>
              </a:r>
              <a:r>
                <a:rPr lang="zh-TW" altLang="en-US" sz="2000" dirty="0">
                  <a:latin typeface="華康中圓體" pitchFamily="49" charset="-120"/>
                  <a:ea typeface="華康中圓體" pitchFamily="49" charset="-120"/>
                </a:rPr>
                <a:t>可以充分使用系統資源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DirectSound-</a:t>
            </a:r>
            <a:r>
              <a:rPr lang="zh-TW" altLang="en-US" dirty="0" smtClean="0"/>
              <a:t>介紹</a:t>
            </a:r>
            <a:endParaRPr lang="zh-TW" altLang="en-US" dirty="0"/>
          </a:p>
        </p:txBody>
      </p:sp>
      <p:sp>
        <p:nvSpPr>
          <p:cNvPr id="37891" name="內容版面配置區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sz="2400" dirty="0" smtClean="0">
                <a:latin typeface="+mj-lt"/>
                <a:ea typeface="華康中圓體" pitchFamily="49" charset="-120"/>
              </a:rPr>
              <a:t>音效檔案在播放音效實需載入記憶體，其記憶體位置於音效卡或主記憶體上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;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在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DirectSound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只要將音效檔案載入緩衝區物件，緩衝區物件同等於音效卡物件上的記憶體，且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DirectSound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將自行判斷記憶體位置</a:t>
            </a:r>
            <a:endParaRPr lang="en-US" altLang="zh-TW" sz="2400" dirty="0" smtClean="0">
              <a:latin typeface="+mj-lt"/>
              <a:ea typeface="華康中圓體" pitchFamily="49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2400" dirty="0" smtClean="0">
                <a:latin typeface="+mj-lt"/>
                <a:ea typeface="華康中圓體" pitchFamily="49" charset="-120"/>
              </a:rPr>
              <a:t>除了基本的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2D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音效，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DirectSound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提供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3D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音效的模擬功能，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3D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緩衝區用來存放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3D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音效檔案，將音效卡物件具體化為實體音效卡</a:t>
            </a:r>
            <a:endParaRPr lang="en-US" altLang="zh-TW" sz="2400" dirty="0" smtClean="0">
              <a:latin typeface="+mj-lt"/>
              <a:ea typeface="華康中圓體" pitchFamily="49" charset="-120"/>
            </a:endParaRPr>
          </a:p>
          <a:p>
            <a:endParaRPr lang="zh-TW" altLang="en-US" dirty="0" smtClean="0">
              <a:latin typeface="+mj-lt"/>
              <a:ea typeface="華康中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DirectSound-</a:t>
            </a:r>
            <a:r>
              <a:rPr lang="zh-TW" altLang="en-US" dirty="0" smtClean="0"/>
              <a:t>音效緩衝區</a:t>
            </a:r>
            <a:endParaRPr lang="zh-TW" altLang="en-US" dirty="0"/>
          </a:p>
        </p:txBody>
      </p:sp>
      <p:sp>
        <p:nvSpPr>
          <p:cNvPr id="38915" name="內容版面配置區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8307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2400" dirty="0" smtClean="0">
                <a:solidFill>
                  <a:srgbClr val="0000CC"/>
                </a:solidFill>
                <a:latin typeface="+mj-lt"/>
                <a:ea typeface="華康中圓體" pitchFamily="49" charset="-120"/>
              </a:rPr>
              <a:t>DirectSound</a:t>
            </a:r>
            <a:r>
              <a:rPr lang="zh-TW" altLang="en-US" sz="2400" dirty="0" smtClean="0">
                <a:solidFill>
                  <a:srgbClr val="0000CC"/>
                </a:solidFill>
                <a:latin typeface="+mj-lt"/>
                <a:ea typeface="華康中圓體" pitchFamily="49" charset="-120"/>
              </a:rPr>
              <a:t>緩衝區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是用來</a:t>
            </a:r>
            <a:r>
              <a:rPr lang="zh-TW" altLang="en-US" sz="2400" dirty="0" smtClean="0">
                <a:solidFill>
                  <a:srgbClr val="0000CC"/>
                </a:solidFill>
                <a:latin typeface="+mj-lt"/>
                <a:ea typeface="華康中圓體" pitchFamily="49" charset="-120"/>
              </a:rPr>
              <a:t>載入音效檔案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，其中包含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2D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與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3D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緩衝區，一個緩衝區只用來載入一個音效檔案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；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也可將一個緩衝區視為一個音效檔案，</a:t>
            </a:r>
            <a:r>
              <a:rPr lang="en-US" altLang="zh-TW" sz="2400" dirty="0" smtClean="0">
                <a:solidFill>
                  <a:srgbClr val="0000CC"/>
                </a:solidFill>
                <a:latin typeface="+mj-lt"/>
                <a:ea typeface="華康中圓體" pitchFamily="49" charset="-120"/>
              </a:rPr>
              <a:t>2D</a:t>
            </a:r>
            <a:r>
              <a:rPr lang="zh-TW" altLang="en-US" sz="2400" dirty="0" smtClean="0">
                <a:solidFill>
                  <a:srgbClr val="0000CC"/>
                </a:solidFill>
                <a:latin typeface="+mj-lt"/>
                <a:ea typeface="華康中圓體" pitchFamily="49" charset="-120"/>
              </a:rPr>
              <a:t>緩衝區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可進行平面的音效播放，</a:t>
            </a:r>
            <a:r>
              <a:rPr lang="en-US" altLang="zh-TW" sz="2400" dirty="0" smtClean="0">
                <a:solidFill>
                  <a:srgbClr val="0000CC"/>
                </a:solidFill>
                <a:latin typeface="+mj-lt"/>
                <a:ea typeface="華康中圓體" pitchFamily="49" charset="-120"/>
              </a:rPr>
              <a:t>3D</a:t>
            </a:r>
            <a:r>
              <a:rPr lang="zh-TW" altLang="en-US" sz="2400" dirty="0" smtClean="0">
                <a:solidFill>
                  <a:srgbClr val="0000CC"/>
                </a:solidFill>
                <a:latin typeface="+mj-lt"/>
                <a:ea typeface="華康中圓體" pitchFamily="49" charset="-120"/>
              </a:rPr>
              <a:t>緩衝區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可擁有計算與控制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3D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音效的功能</a:t>
            </a:r>
            <a:endParaRPr lang="en-US" altLang="zh-TW" sz="2400" dirty="0" smtClean="0">
              <a:latin typeface="+mj-lt"/>
              <a:ea typeface="華康中圓體" pitchFamily="49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+mj-lt"/>
                <a:ea typeface="華康中圓體" pitchFamily="49" charset="-120"/>
              </a:rPr>
              <a:t>除了單一音效檔案功能，它也提供多個音效檔同時播放的功能，藉此可將數個音效檔案適當的加以組合並同時間播放，已達到多種不同的播放效果變化</a:t>
            </a:r>
            <a:endParaRPr lang="en-US" altLang="zh-TW" sz="2400" dirty="0" smtClean="0">
              <a:latin typeface="+mj-lt"/>
              <a:ea typeface="華康中圓體" pitchFamily="49" charset="-120"/>
            </a:endParaRPr>
          </a:p>
          <a:p>
            <a:pPr>
              <a:lnSpc>
                <a:spcPct val="150000"/>
              </a:lnSpc>
            </a:pPr>
            <a:endParaRPr lang="en-US" altLang="zh-TW" sz="2200" dirty="0" smtClean="0">
              <a:latin typeface="+mj-lt"/>
              <a:ea typeface="華康中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內容版面配置區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lnSpc>
                <a:spcPct val="150000"/>
              </a:lnSpc>
              <a:buSzPct val="64000"/>
              <a:buFont typeface="Wingdings" pitchFamily="2" charset="2"/>
              <a:buChar char="l"/>
            </a:pPr>
            <a:r>
              <a:rPr lang="zh-TW" altLang="en-US" sz="2400" dirty="0" smtClean="0">
                <a:latin typeface="+mj-lt"/>
                <a:ea typeface="華康中圓體" pitchFamily="49" charset="-120"/>
              </a:rPr>
              <a:t>播放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3D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音效有幾種可能的移動：</a:t>
            </a:r>
            <a:endParaRPr lang="en-US" altLang="zh-TW" sz="2400" dirty="0" smtClean="0">
              <a:latin typeface="+mj-lt"/>
              <a:ea typeface="華康中圓體" pitchFamily="49" charset="-12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音源不動，傾聽者移動</a:t>
            </a:r>
            <a:endParaRPr lang="en-US" altLang="zh-TW" sz="2000" dirty="0" smtClean="0">
              <a:solidFill>
                <a:schemeClr val="tx1"/>
              </a:solidFill>
              <a:latin typeface="+mj-lt"/>
              <a:ea typeface="華康中圓體" pitchFamily="49" charset="-12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傾聽者不動，音源移動</a:t>
            </a:r>
            <a:endParaRPr lang="en-US" altLang="zh-TW" sz="2000" dirty="0" smtClean="0">
              <a:solidFill>
                <a:schemeClr val="tx1"/>
              </a:solidFill>
              <a:latin typeface="+mj-lt"/>
              <a:ea typeface="華康中圓體" pitchFamily="49" charset="-12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音源與傾聽者一起移動</a:t>
            </a:r>
            <a:endParaRPr lang="en-US" altLang="zh-TW" sz="2000" dirty="0" smtClean="0">
              <a:solidFill>
                <a:schemeClr val="tx1"/>
              </a:solidFill>
              <a:latin typeface="+mj-lt"/>
              <a:ea typeface="華康中圓體" pitchFamily="49" charset="-120"/>
            </a:endParaRPr>
          </a:p>
          <a:p>
            <a:pPr>
              <a:lnSpc>
                <a:spcPct val="150000"/>
              </a:lnSpc>
              <a:buSzPct val="64000"/>
              <a:buFont typeface="Wingdings" pitchFamily="2" charset="2"/>
              <a:buChar char="l"/>
            </a:pPr>
            <a:r>
              <a:rPr lang="en-US" altLang="zh-TW" sz="2400" dirty="0" smtClean="0">
                <a:latin typeface="+mj-lt"/>
                <a:ea typeface="華康中圓體" pitchFamily="49" charset="-120"/>
              </a:rPr>
              <a:t>3D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緩衝區不從事音效的播放與控制，用來設定位置與聲音錐，其操作播放需交回至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2D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緩衝區物件去執行</a:t>
            </a:r>
            <a:endParaRPr lang="en-US" altLang="zh-TW" sz="2400" dirty="0" smtClean="0">
              <a:latin typeface="+mj-lt"/>
              <a:ea typeface="華康中圓體" pitchFamily="49" charset="-120"/>
            </a:endParaRPr>
          </a:p>
          <a:p>
            <a:pPr>
              <a:lnSpc>
                <a:spcPct val="150000"/>
              </a:lnSpc>
              <a:buSzPct val="64000"/>
              <a:buFont typeface="Wingdings" pitchFamily="2" charset="2"/>
              <a:buChar char="l"/>
            </a:pPr>
            <a:r>
              <a:rPr lang="zh-TW" altLang="en-US" sz="2400" dirty="0" smtClean="0">
                <a:latin typeface="+mj-lt"/>
                <a:ea typeface="華康中圓體" pitchFamily="49" charset="-120"/>
              </a:rPr>
              <a:t>在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3D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音效播放時，位於音源的正面所聽到的聲音較大，而位於音源後方所聽到的聲音較小</a:t>
            </a:r>
            <a:endParaRPr lang="en-US" altLang="zh-TW" sz="2400" dirty="0" smtClean="0">
              <a:latin typeface="+mj-lt"/>
              <a:ea typeface="華康中圓體" pitchFamily="49" charset="-120"/>
            </a:endParaRPr>
          </a:p>
          <a:p>
            <a:endParaRPr lang="zh-TW" altLang="en-US" dirty="0" smtClean="0">
              <a:latin typeface="+mj-lt"/>
              <a:ea typeface="華康中圓體" pitchFamily="49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-32" y="609600"/>
            <a:ext cx="6400800" cy="487363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DirectSound-</a:t>
            </a:r>
            <a:r>
              <a:rPr lang="zh-TW" altLang="en-US" dirty="0" smtClean="0"/>
              <a:t>音效緩衝區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DirectSound-</a:t>
            </a:r>
            <a:r>
              <a:rPr lang="zh-TW" altLang="en-US" dirty="0" smtClean="0"/>
              <a:t>聲音錐</a:t>
            </a:r>
            <a:endParaRPr lang="zh-TW" altLang="en-US" dirty="0"/>
          </a:p>
        </p:txBody>
      </p:sp>
      <p:sp>
        <p:nvSpPr>
          <p:cNvPr id="40963" name="內容版面配置區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sz="2400" dirty="0" smtClean="0">
                <a:latin typeface="+mj-lt"/>
                <a:ea typeface="華康中圓體" pitchFamily="49" charset="-120"/>
              </a:rPr>
              <a:t>當傾聽者位於聲音錐內時，所聽到的聲音會比較清楚，如果傾聽者位於聲音錐外，所聽到的聲音會比較小聲。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sz="2400" dirty="0" smtClean="0">
                <a:latin typeface="+mj-lt"/>
                <a:ea typeface="華康中圓體" pitchFamily="49" charset="-120"/>
              </a:rPr>
              <a:t>而聲音也具有一定的擴散性，我們可以使用聲音錐的角度來設定。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sz="2400" dirty="0" smtClean="0">
                <a:latin typeface="+mj-lt"/>
                <a:ea typeface="華康中圓體" pitchFamily="49" charset="-120"/>
              </a:rPr>
              <a:t>在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DirectSound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的設定中，還可以設定內層聲音錐與外層聲音錐，內層聲音錐所聽到的聲音會比外層聲音錐所聽到的聲音來得大，外層聲音錐也可以設定它的音量。 </a:t>
            </a:r>
          </a:p>
          <a:p>
            <a:pPr>
              <a:lnSpc>
                <a:spcPct val="150000"/>
              </a:lnSpc>
            </a:pPr>
            <a:endParaRPr lang="zh-TW" altLang="en-US" dirty="0" smtClean="0">
              <a:latin typeface="+mj-lt"/>
              <a:ea typeface="華康中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內容版面配置區 2"/>
          <p:cNvSpPr>
            <a:spLocks noGrp="1"/>
          </p:cNvSpPr>
          <p:nvPr>
            <p:ph idx="1"/>
          </p:nvPr>
        </p:nvSpPr>
        <p:spPr>
          <a:xfrm>
            <a:off x="949325" y="1714500"/>
            <a:ext cx="7661275" cy="43815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zh-TW" altLang="en-US" sz="2400" dirty="0" smtClean="0">
                <a:latin typeface="Times New Roman" pitchFamily="18" charset="0"/>
                <a:ea typeface="華康中圓體" pitchFamily="49" charset="-120"/>
              </a:rPr>
              <a:t>執行平台</a:t>
            </a:r>
            <a:endParaRPr lang="en-US" altLang="zh-TW" sz="2400" dirty="0" smtClean="0">
              <a:latin typeface="Times New Roman" pitchFamily="18" charset="0"/>
              <a:ea typeface="華康中圓體" pitchFamily="49" charset="-120"/>
            </a:endParaRPr>
          </a:p>
          <a:p>
            <a:pPr marL="742950" lvl="1" indent="-285750" eaLnBrk="1" hangingPunct="1"/>
            <a:r>
              <a:rPr lang="en-US" altLang="zh-TW" sz="2100" dirty="0" smtClean="0">
                <a:ea typeface="華康中圓體" pitchFamily="49" charset="-120"/>
              </a:rPr>
              <a:t>C/C++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為高階語言，使用上貼近於人類語意的語法，讓程式設計人員以人類思考方式來撰寫語言，例如</a:t>
            </a:r>
            <a:r>
              <a:rPr lang="en-US" altLang="zh-TW" sz="2100" dirty="0" smtClean="0">
                <a:ea typeface="華康中圓體" pitchFamily="49" charset="-120"/>
              </a:rPr>
              <a:t>if</a:t>
            </a:r>
            <a:r>
              <a:rPr lang="zh-TW" altLang="en-US" sz="2100" dirty="0" smtClean="0">
                <a:ea typeface="華康中圓體" pitchFamily="49" charset="-120"/>
              </a:rPr>
              <a:t>、</a:t>
            </a:r>
            <a:r>
              <a:rPr lang="en-US" altLang="zh-TW" sz="2100" dirty="0" smtClean="0">
                <a:ea typeface="華康中圓體" pitchFamily="49" charset="-120"/>
              </a:rPr>
              <a:t>else</a:t>
            </a:r>
            <a:r>
              <a:rPr lang="zh-TW" altLang="en-US" sz="2100" dirty="0" smtClean="0">
                <a:ea typeface="華康中圓體" pitchFamily="49" charset="-120"/>
              </a:rPr>
              <a:t> 、</a:t>
            </a:r>
            <a:r>
              <a:rPr lang="en-US" altLang="zh-TW" sz="2100" dirty="0" smtClean="0">
                <a:ea typeface="華康中圓體" pitchFamily="49" charset="-120"/>
              </a:rPr>
              <a:t>for</a:t>
            </a:r>
            <a:r>
              <a:rPr lang="zh-TW" altLang="en-US" sz="2100" dirty="0" smtClean="0">
                <a:ea typeface="華康中圓體" pitchFamily="49" charset="-120"/>
              </a:rPr>
              <a:t> 、</a:t>
            </a:r>
            <a:r>
              <a:rPr lang="en-US" altLang="zh-TW" sz="2100" dirty="0" smtClean="0">
                <a:ea typeface="華康中圓體" pitchFamily="49" charset="-120"/>
              </a:rPr>
              <a:t>while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等語法。</a:t>
            </a:r>
            <a:endParaRPr lang="en-US" altLang="zh-TW" sz="2100" dirty="0" smtClean="0">
              <a:latin typeface="Times New Roman" pitchFamily="18" charset="0"/>
              <a:ea typeface="華康中圓體" pitchFamily="49" charset="-120"/>
            </a:endParaRPr>
          </a:p>
          <a:p>
            <a:pPr marL="742950" lvl="1" indent="-285750" eaLnBrk="1" hangingPunct="1"/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右方為一小段</a:t>
            </a:r>
            <a:r>
              <a:rPr lang="en-US" altLang="zh-TW" sz="2100" dirty="0" smtClean="0">
                <a:ea typeface="華康中圓體" pitchFamily="49" charset="-120"/>
              </a:rPr>
              <a:t>C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語言程式碼</a:t>
            </a:r>
            <a:endParaRPr lang="en-US" altLang="zh-TW" sz="2100" dirty="0" smtClean="0">
              <a:latin typeface="Times New Roman" pitchFamily="18" charset="0"/>
              <a:ea typeface="華康中圓體" pitchFamily="49" charset="-120"/>
            </a:endParaRPr>
          </a:p>
        </p:txBody>
      </p:sp>
      <p:grpSp>
        <p:nvGrpSpPr>
          <p:cNvPr id="2" name="群組 8"/>
          <p:cNvGrpSpPr>
            <a:grpSpLocks/>
          </p:cNvGrpSpPr>
          <p:nvPr/>
        </p:nvGrpSpPr>
        <p:grpSpPr bwMode="auto">
          <a:xfrm>
            <a:off x="5545138" y="2928938"/>
            <a:ext cx="3109912" cy="3563937"/>
            <a:chOff x="5545144" y="2928934"/>
            <a:chExt cx="3109385" cy="3563961"/>
          </a:xfrm>
        </p:grpSpPr>
        <p:pic>
          <p:nvPicPr>
            <p:cNvPr id="19463" name="圖片 4" descr="3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45144" y="2928934"/>
              <a:ext cx="3109385" cy="3563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4" name="Rectangle 54"/>
            <p:cNvSpPr>
              <a:spLocks noChangeArrowheads="1"/>
            </p:cNvSpPr>
            <p:nvPr/>
          </p:nvSpPr>
          <p:spPr bwMode="auto">
            <a:xfrm>
              <a:off x="6103813" y="2928934"/>
              <a:ext cx="1955341" cy="341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b="1">
                  <a:solidFill>
                    <a:schemeClr val="bg1"/>
                  </a:solidFill>
                </a:rPr>
                <a:t>NotePad</a:t>
              </a:r>
            </a:p>
          </p:txBody>
        </p:sp>
        <p:sp>
          <p:nvSpPr>
            <p:cNvPr id="19465" name="Rectangle 54"/>
            <p:cNvSpPr>
              <a:spLocks noChangeArrowheads="1"/>
            </p:cNvSpPr>
            <p:nvPr/>
          </p:nvSpPr>
          <p:spPr bwMode="auto">
            <a:xfrm>
              <a:off x="5786446" y="3357562"/>
              <a:ext cx="2678216" cy="2769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TW" sz="1200" b="1" dirty="0">
                  <a:latin typeface="+mn-lt"/>
                  <a:ea typeface="華康細圓體" pitchFamily="49" charset="-120"/>
                </a:rPr>
                <a:t>#include&lt;</a:t>
              </a:r>
              <a:r>
                <a:rPr lang="en-US" altLang="zh-TW" sz="1200" b="1" dirty="0" err="1">
                  <a:latin typeface="+mn-lt"/>
                  <a:ea typeface="華康細圓體" pitchFamily="49" charset="-120"/>
                </a:rPr>
                <a:t>stdio.h</a:t>
              </a:r>
              <a:r>
                <a:rPr lang="en-US" altLang="zh-TW" sz="1200" b="1" dirty="0">
                  <a:latin typeface="+mn-lt"/>
                  <a:ea typeface="華康細圓體" pitchFamily="49" charset="-120"/>
                </a:rPr>
                <a:t>&gt;</a:t>
              </a:r>
            </a:p>
            <a:p>
              <a:pPr algn="l"/>
              <a:r>
                <a:rPr lang="en-US" altLang="zh-TW" sz="1200" b="1" dirty="0" err="1">
                  <a:latin typeface="+mn-lt"/>
                  <a:ea typeface="華康細圓體" pitchFamily="49" charset="-120"/>
                </a:rPr>
                <a:t>int</a:t>
              </a:r>
              <a:r>
                <a:rPr lang="en-US" altLang="zh-TW" sz="1200" b="1" dirty="0">
                  <a:latin typeface="+mn-lt"/>
                  <a:ea typeface="華康細圓體" pitchFamily="49" charset="-120"/>
                </a:rPr>
                <a:t> main(void)</a:t>
              </a:r>
            </a:p>
            <a:p>
              <a:pPr algn="l"/>
              <a:r>
                <a:rPr lang="en-US" altLang="zh-TW" sz="1200" b="1" dirty="0">
                  <a:latin typeface="+mn-lt"/>
                  <a:ea typeface="華康細圓體" pitchFamily="49" charset="-120"/>
                </a:rPr>
                <a:t>{</a:t>
              </a:r>
            </a:p>
            <a:p>
              <a:pPr algn="l"/>
              <a:r>
                <a:rPr lang="en-US" altLang="zh-TW" sz="1200" b="1" dirty="0">
                  <a:latin typeface="+mn-lt"/>
                  <a:ea typeface="華康細圓體" pitchFamily="49" charset="-120"/>
                </a:rPr>
                <a:t>   </a:t>
              </a:r>
              <a:r>
                <a:rPr lang="en-US" altLang="zh-TW" sz="1200" b="1" dirty="0" err="1">
                  <a:latin typeface="+mn-lt"/>
                  <a:ea typeface="華康細圓體" pitchFamily="49" charset="-120"/>
                </a:rPr>
                <a:t>int</a:t>
              </a:r>
              <a:r>
                <a:rPr lang="en-US" altLang="zh-TW" sz="1200" b="1" dirty="0">
                  <a:latin typeface="+mn-lt"/>
                  <a:ea typeface="華康細圓體" pitchFamily="49" charset="-120"/>
                </a:rPr>
                <a:t> </a:t>
              </a:r>
              <a:r>
                <a:rPr lang="en-US" altLang="zh-TW" sz="1200" b="1" dirty="0" err="1">
                  <a:latin typeface="+mn-lt"/>
                  <a:ea typeface="華康細圓體" pitchFamily="49" charset="-120"/>
                </a:rPr>
                <a:t>int_num</a:t>
              </a:r>
              <a:r>
                <a:rPr lang="en-US" altLang="zh-TW" sz="1200" b="1" dirty="0">
                  <a:latin typeface="+mn-lt"/>
                  <a:ea typeface="華康細圓體" pitchFamily="49" charset="-120"/>
                </a:rPr>
                <a:t>;</a:t>
              </a:r>
            </a:p>
            <a:p>
              <a:pPr algn="l"/>
              <a:r>
                <a:rPr lang="en-US" altLang="zh-TW" sz="1200" b="1" dirty="0">
                  <a:latin typeface="+mn-lt"/>
                  <a:ea typeface="華康細圓體" pitchFamily="49" charset="-120"/>
                </a:rPr>
                <a:t>   </a:t>
              </a:r>
              <a:r>
                <a:rPr lang="en-US" altLang="zh-TW" sz="1200" b="1" dirty="0" err="1">
                  <a:latin typeface="+mn-lt"/>
                  <a:ea typeface="華康細圓體" pitchFamily="49" charset="-120"/>
                </a:rPr>
                <a:t>printf</a:t>
              </a:r>
              <a:r>
                <a:rPr lang="en-US" altLang="zh-TW" sz="1200" b="1" dirty="0">
                  <a:latin typeface="+mn-lt"/>
                  <a:ea typeface="華康細圓體" pitchFamily="49" charset="-120"/>
                </a:rPr>
                <a:t>(“</a:t>
              </a:r>
              <a:r>
                <a:rPr lang="zh-TW" altLang="en-US" sz="1200" b="1" dirty="0">
                  <a:latin typeface="+mn-lt"/>
                  <a:ea typeface="華康細圓體" pitchFamily="49" charset="-120"/>
                </a:rPr>
                <a:t>請輸入一個數字</a:t>
              </a:r>
              <a:r>
                <a:rPr lang="en-US" altLang="zh-TW" sz="1200" b="1" dirty="0">
                  <a:latin typeface="+mn-lt"/>
                  <a:ea typeface="華康細圓體" pitchFamily="49" charset="-120"/>
                </a:rPr>
                <a:t>:”);</a:t>
              </a:r>
            </a:p>
            <a:p>
              <a:pPr algn="l"/>
              <a:r>
                <a:rPr lang="en-US" altLang="zh-TW" sz="1200" b="1" dirty="0">
                  <a:latin typeface="+mn-lt"/>
                  <a:ea typeface="華康細圓體" pitchFamily="49" charset="-120"/>
                </a:rPr>
                <a:t>   </a:t>
              </a:r>
              <a:r>
                <a:rPr lang="en-US" altLang="zh-TW" sz="1200" b="1" dirty="0" err="1">
                  <a:latin typeface="+mn-lt"/>
                  <a:ea typeface="華康細圓體" pitchFamily="49" charset="-120"/>
                </a:rPr>
                <a:t>scanf</a:t>
              </a:r>
              <a:r>
                <a:rPr lang="en-US" altLang="zh-TW" sz="1200" b="1" dirty="0">
                  <a:latin typeface="+mn-lt"/>
                  <a:ea typeface="華康細圓體" pitchFamily="49" charset="-120"/>
                </a:rPr>
                <a:t>( “%d”,  &amp;</a:t>
              </a:r>
              <a:r>
                <a:rPr lang="en-US" altLang="zh-TW" sz="1200" b="1" dirty="0" err="1">
                  <a:latin typeface="+mn-lt"/>
                  <a:ea typeface="華康細圓體" pitchFamily="49" charset="-120"/>
                </a:rPr>
                <a:t>int_num</a:t>
              </a:r>
              <a:r>
                <a:rPr lang="en-US" altLang="zh-TW" sz="1200" b="1" dirty="0">
                  <a:latin typeface="+mn-lt"/>
                  <a:ea typeface="華康細圓體" pitchFamily="49" charset="-120"/>
                </a:rPr>
                <a:t> );</a:t>
              </a:r>
            </a:p>
            <a:p>
              <a:pPr algn="l"/>
              <a:r>
                <a:rPr lang="en-US" altLang="zh-TW" sz="1200" b="1" dirty="0">
                  <a:latin typeface="+mn-lt"/>
                  <a:ea typeface="華康細圓體" pitchFamily="49" charset="-120"/>
                </a:rPr>
                <a:t>   </a:t>
              </a:r>
            </a:p>
            <a:p>
              <a:pPr algn="l"/>
              <a:r>
                <a:rPr lang="en-US" altLang="zh-TW" sz="1200" b="1" dirty="0">
                  <a:latin typeface="+mn-lt"/>
                  <a:ea typeface="華康細圓體" pitchFamily="49" charset="-120"/>
                </a:rPr>
                <a:t>   if (int_num%2)</a:t>
              </a:r>
            </a:p>
            <a:p>
              <a:pPr algn="l"/>
              <a:r>
                <a:rPr lang="en-US" altLang="zh-TW" sz="1200" b="1" dirty="0">
                  <a:latin typeface="+mn-lt"/>
                  <a:ea typeface="華康細圓體" pitchFamily="49" charset="-120"/>
                </a:rPr>
                <a:t>      puts(“</a:t>
              </a:r>
              <a:r>
                <a:rPr lang="zh-TW" altLang="en-US" sz="1200" b="1" dirty="0">
                  <a:latin typeface="+mn-lt"/>
                  <a:ea typeface="華康細圓體" pitchFamily="49" charset="-120"/>
                </a:rPr>
                <a:t>您輸入一個奇數。</a:t>
              </a:r>
              <a:r>
                <a:rPr lang="en-US" altLang="zh-TW" sz="1200" b="1" dirty="0">
                  <a:latin typeface="+mn-lt"/>
                  <a:ea typeface="華康細圓體" pitchFamily="49" charset="-120"/>
                </a:rPr>
                <a:t>”);</a:t>
              </a:r>
            </a:p>
            <a:p>
              <a:pPr algn="l"/>
              <a:r>
                <a:rPr lang="en-US" altLang="zh-TW" sz="1200" b="1" dirty="0">
                  <a:latin typeface="+mn-lt"/>
                  <a:ea typeface="華康細圓體" pitchFamily="49" charset="-120"/>
                </a:rPr>
                <a:t>   else</a:t>
              </a:r>
            </a:p>
            <a:p>
              <a:pPr algn="l"/>
              <a:r>
                <a:rPr lang="en-US" altLang="zh-TW" sz="1200" b="1" dirty="0">
                  <a:latin typeface="+mn-lt"/>
                  <a:ea typeface="華康細圓體" pitchFamily="49" charset="-120"/>
                </a:rPr>
                <a:t>      puts(“</a:t>
              </a:r>
              <a:r>
                <a:rPr lang="zh-TW" altLang="en-US" sz="1200" b="1" dirty="0">
                  <a:latin typeface="+mn-lt"/>
                  <a:ea typeface="華康細圓體" pitchFamily="49" charset="-120"/>
                </a:rPr>
                <a:t>您輸入一個偶數。</a:t>
              </a:r>
              <a:r>
                <a:rPr lang="en-US" altLang="zh-TW" sz="1200" b="1" dirty="0">
                  <a:latin typeface="+mn-lt"/>
                  <a:ea typeface="華康細圓體" pitchFamily="49" charset="-120"/>
                </a:rPr>
                <a:t>”);</a:t>
              </a:r>
            </a:p>
            <a:p>
              <a:pPr algn="l"/>
              <a:r>
                <a:rPr lang="en-US" altLang="zh-TW" sz="1200" b="1" dirty="0">
                  <a:latin typeface="+mn-lt"/>
                  <a:ea typeface="華康細圓體" pitchFamily="49" charset="-120"/>
                </a:rPr>
                <a:t>   return 0;</a:t>
              </a:r>
            </a:p>
            <a:p>
              <a:pPr algn="l"/>
              <a:r>
                <a:rPr lang="en-US" altLang="zh-TW" sz="1200" b="1" dirty="0">
                  <a:latin typeface="+mn-lt"/>
                  <a:ea typeface="華康細圓體" pitchFamily="49" charset="-120"/>
                </a:rPr>
                <a:t>}</a:t>
              </a:r>
            </a:p>
            <a:p>
              <a:pPr algn="l"/>
              <a:endParaRPr lang="en-US" altLang="zh-TW" b="1" dirty="0">
                <a:latin typeface="華康細圓體" pitchFamily="49" charset="-120"/>
                <a:ea typeface="華康細圓體" pitchFamily="49" charset="-120"/>
              </a:endParaRPr>
            </a:p>
          </p:txBody>
        </p:sp>
      </p:grpSp>
      <p:sp>
        <p:nvSpPr>
          <p:cNvPr id="1946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華康中圓體(P)" pitchFamily="34" charset="-120"/>
                <a:cs typeface="Times New Roman" pitchFamily="18" charset="0"/>
              </a:rPr>
              <a:t>C/C++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程式語言</a:t>
            </a:r>
            <a:endParaRPr lang="zh-TW" altLang="en-US" dirty="0" smtClean="0">
              <a:ea typeface="華康中圓體(P)" pitchFamily="34" charset="-120"/>
              <a:cs typeface="Times New Roman" pitchFamily="18" charset="0"/>
            </a:endParaRPr>
          </a:p>
        </p:txBody>
      </p:sp>
      <p:sp>
        <p:nvSpPr>
          <p:cNvPr id="19461" name="內容版面配置區 2"/>
          <p:cNvSpPr>
            <a:spLocks/>
          </p:cNvSpPr>
          <p:nvPr/>
        </p:nvSpPr>
        <p:spPr bwMode="auto">
          <a:xfrm>
            <a:off x="971550" y="3860800"/>
            <a:ext cx="4176713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zh-TW" altLang="en-US" sz="2100" dirty="0">
                <a:latin typeface="Times New Roman" pitchFamily="18" charset="0"/>
                <a:ea typeface="華康中圓體(P)" pitchFamily="34" charset="-120"/>
              </a:rPr>
              <a:t>電腦無法直接了解</a:t>
            </a:r>
            <a:r>
              <a:rPr lang="en-US" altLang="zh-TW" sz="2100" dirty="0">
                <a:latin typeface="+mn-lt"/>
                <a:ea typeface="華康中圓體(P)" pitchFamily="34" charset="-120"/>
              </a:rPr>
              <a:t>C/C++</a:t>
            </a:r>
            <a:r>
              <a:rPr lang="zh-TW" altLang="en-US" sz="2100" dirty="0">
                <a:latin typeface="Times New Roman" pitchFamily="18" charset="0"/>
                <a:ea typeface="華康中圓體(P)" pitchFamily="34" charset="-120"/>
              </a:rPr>
              <a:t>程式語言所撰寫出來的程式，必須經過「編譯器」</a:t>
            </a:r>
            <a:r>
              <a:rPr lang="en-US" altLang="zh-TW" sz="2100" dirty="0">
                <a:latin typeface="+mn-lt"/>
                <a:ea typeface="華康中圓體(P)" pitchFamily="34" charset="-120"/>
              </a:rPr>
              <a:t>(Compiler)</a:t>
            </a:r>
            <a:r>
              <a:rPr lang="zh-TW" altLang="en-US" sz="2100" dirty="0">
                <a:latin typeface="Times New Roman" pitchFamily="18" charset="0"/>
                <a:ea typeface="華康中圓體(P)" pitchFamily="34" charset="-120"/>
              </a:rPr>
              <a:t>的編譯，將語法解譯為電腦所看得懂的機器語言。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DirectSound-</a:t>
            </a:r>
            <a:r>
              <a:rPr lang="zh-TW" altLang="en-US" dirty="0" smtClean="0"/>
              <a:t>聲音錐</a:t>
            </a:r>
            <a:endParaRPr lang="zh-TW" altLang="en-US" dirty="0"/>
          </a:p>
        </p:txBody>
      </p:sp>
      <p:pic>
        <p:nvPicPr>
          <p:cNvPr id="41987" name="Picture 2" descr="C:\Documents and Settings\Administrator\Local Settings\Temporary Internet Files\Content.IE5\2W8OVFO9\MMj0354520000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1785938"/>
            <a:ext cx="17335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橢圓 6"/>
          <p:cNvSpPr/>
          <p:nvPr/>
        </p:nvSpPr>
        <p:spPr>
          <a:xfrm>
            <a:off x="2143108" y="3429000"/>
            <a:ext cx="2214578" cy="2000264"/>
          </a:xfrm>
          <a:prstGeom prst="ellipse">
            <a:avLst/>
          </a:prstGeom>
          <a:solidFill>
            <a:schemeClr val="lt1">
              <a:alpha val="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chemeClr val="bg1"/>
              </a:solidFill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 rot="10800000" flipV="1">
            <a:off x="928688" y="2143125"/>
            <a:ext cx="5357812" cy="2071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rot="5400000">
            <a:off x="2393156" y="2464594"/>
            <a:ext cx="4214813" cy="3571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1993" name="Picture 4" descr="C:\Documents and Settings\Administrator\Local Settings\Temporary Internet Files\Content.IE5\KLU7W5MN\MCj04381850000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71813" y="4143375"/>
            <a:ext cx="750887" cy="917575"/>
          </a:xfrm>
          <a:noFill/>
        </p:spPr>
      </p:pic>
      <p:pic>
        <p:nvPicPr>
          <p:cNvPr id="41994" name="Picture 5" descr="C:\Documents and Settings\Administrator\Local Settings\Temporary Internet Files\Content.IE5\KLU7W5MN\MCj043818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4000500"/>
            <a:ext cx="7508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十二角星形 18"/>
          <p:cNvSpPr/>
          <p:nvPr/>
        </p:nvSpPr>
        <p:spPr>
          <a:xfrm>
            <a:off x="5143504" y="3929066"/>
            <a:ext cx="214314" cy="214314"/>
          </a:xfrm>
          <a:prstGeom prst="star12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41998" name="圖片 31" descr="v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3325" y="4500563"/>
            <a:ext cx="14128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9" name="文字方塊 32"/>
          <p:cNvSpPr txBox="1">
            <a:spLocks noChangeArrowheads="1"/>
          </p:cNvSpPr>
          <p:nvPr/>
        </p:nvSpPr>
        <p:spPr bwMode="auto">
          <a:xfrm>
            <a:off x="1143000" y="5286375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zh-TW" sz="3200">
                <a:ea typeface="華康中圓體" pitchFamily="49" charset="-120"/>
              </a:rPr>
              <a:t>θ</a:t>
            </a:r>
            <a:endParaRPr lang="zh-TW" altLang="en-US" sz="3200">
              <a:latin typeface="華康中圓體" pitchFamily="49" charset="-120"/>
              <a:ea typeface="華康中圓體" pitchFamily="49" charset="-120"/>
            </a:endParaRPr>
          </a:p>
        </p:txBody>
      </p:sp>
      <p:cxnSp>
        <p:nvCxnSpPr>
          <p:cNvPr id="37" name="直線接點 36"/>
          <p:cNvCxnSpPr/>
          <p:nvPr/>
        </p:nvCxnSpPr>
        <p:spPr>
          <a:xfrm flipV="1">
            <a:off x="5244353" y="4000504"/>
            <a:ext cx="1756539" cy="201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001" name="文字方塊 40"/>
          <p:cNvSpPr txBox="1">
            <a:spLocks noChangeArrowheads="1"/>
          </p:cNvSpPr>
          <p:nvPr/>
        </p:nvSpPr>
        <p:spPr bwMode="auto">
          <a:xfrm>
            <a:off x="5572125" y="3571875"/>
            <a:ext cx="110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rgbClr val="0000CC"/>
                </a:solidFill>
                <a:latin typeface="華康中圓體" pitchFamily="49" charset="-120"/>
                <a:ea typeface="華康中圓體" pitchFamily="49" charset="-120"/>
              </a:rPr>
              <a:t>聲音錐外</a:t>
            </a:r>
            <a:endParaRPr lang="en-US" altLang="zh-TW">
              <a:solidFill>
                <a:srgbClr val="0000CC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42002" name="文字方塊 41"/>
          <p:cNvSpPr txBox="1">
            <a:spLocks noChangeArrowheads="1"/>
          </p:cNvSpPr>
          <p:nvPr/>
        </p:nvSpPr>
        <p:spPr bwMode="auto">
          <a:xfrm>
            <a:off x="7000875" y="3786188"/>
            <a:ext cx="1724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000">
                <a:latin typeface="華康中圓體" pitchFamily="49" charset="-120"/>
                <a:ea typeface="華康中圓體" pitchFamily="49" charset="-120"/>
              </a:rPr>
              <a:t>聲音錐示意圖</a:t>
            </a:r>
          </a:p>
        </p:txBody>
      </p:sp>
      <p:sp>
        <p:nvSpPr>
          <p:cNvPr id="42003" name="文字方塊 42"/>
          <p:cNvSpPr txBox="1">
            <a:spLocks noChangeArrowheads="1"/>
          </p:cNvSpPr>
          <p:nvPr/>
        </p:nvSpPr>
        <p:spPr bwMode="auto">
          <a:xfrm>
            <a:off x="2571750" y="3643313"/>
            <a:ext cx="1108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rgbClr val="0000CC"/>
                </a:solidFill>
                <a:latin typeface="華康中圓體" pitchFamily="49" charset="-120"/>
                <a:ea typeface="華康中圓體" pitchFamily="49" charset="-120"/>
              </a:rPr>
              <a:t>聲音錐內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DirectInput</a:t>
            </a:r>
            <a:r>
              <a:rPr lang="zh-TW" altLang="en-US" dirty="0" smtClean="0"/>
              <a:t>簡介</a:t>
            </a:r>
            <a:endParaRPr lang="zh-TW" altLang="en-US" dirty="0"/>
          </a:p>
        </p:txBody>
      </p:sp>
      <p:sp>
        <p:nvSpPr>
          <p:cNvPr id="33795" name="內容版面配置區 2"/>
          <p:cNvSpPr>
            <a:spLocks noGrp="1"/>
          </p:cNvSpPr>
          <p:nvPr>
            <p:ph sz="quarter" idx="1"/>
          </p:nvPr>
        </p:nvSpPr>
        <p:spPr>
          <a:xfrm>
            <a:off x="285750" y="1714500"/>
            <a:ext cx="8643938" cy="4572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TW" sz="2400" dirty="0" smtClean="0">
                <a:latin typeface="+mj-lt"/>
                <a:ea typeface="華康中圓體" pitchFamily="49" charset="-120"/>
              </a:rPr>
              <a:t>DirectInput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是用來</a:t>
            </a:r>
            <a:r>
              <a:rPr lang="zh-TW" altLang="en-US" sz="2400" dirty="0" smtClean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處理遊戲的一些週邊設備裝置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，例如搖桿、</a:t>
            </a:r>
            <a:r>
              <a:rPr lang="en-US" altLang="zh-TW" sz="2400" dirty="0" err="1" smtClean="0">
                <a:latin typeface="+mj-lt"/>
                <a:ea typeface="華康中圓體" pitchFamily="49" charset="-120"/>
              </a:rPr>
              <a:t>GamePad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介面、方向盤、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VR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手套、力回饋等週邊裝置。</a:t>
            </a:r>
            <a:endParaRPr lang="en-US" altLang="zh-TW" sz="2400" dirty="0" smtClean="0">
              <a:latin typeface="+mj-lt"/>
              <a:ea typeface="華康中圓體" pitchFamily="49" charset="-12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TW" altLang="en-US" sz="2400" dirty="0" smtClean="0">
                <a:latin typeface="+mj-lt"/>
                <a:ea typeface="華康中圓體" pitchFamily="49" charset="-120"/>
              </a:rPr>
              <a:t>利用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DirectInput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不需透過作業系統直接對裝置進行存取行為，立即回應目前硬體狀況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，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而非等待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Windows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傳送過來的訊息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TW" sz="2400" dirty="0" smtClean="0">
                <a:latin typeface="+mj-lt"/>
                <a:ea typeface="華康中圓體" pitchFamily="49" charset="-120"/>
              </a:rPr>
              <a:t>DirectInput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元件對於操作裝置是以「軸」與「按鈕」來定義，它將操作裝置分為三類：「鍵盤」、「滑鼠」與「搖桿」。 </a:t>
            </a:r>
          </a:p>
          <a:p>
            <a:pPr eaLnBrk="1" hangingPunct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l"/>
              <a:defRPr/>
            </a:pPr>
            <a:endParaRPr lang="en-US" altLang="zh-TW" sz="2400" dirty="0" smtClean="0">
              <a:latin typeface="+mj-lt"/>
              <a:ea typeface="華康中圓體" pitchFamily="49" charset="-120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altLang="zh-TW" dirty="0" smtClean="0">
              <a:latin typeface="+mj-lt"/>
              <a:ea typeface="華康中圓體" pitchFamily="49" charset="-120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altLang="zh-TW" dirty="0" smtClean="0">
              <a:latin typeface="+mj-lt"/>
              <a:ea typeface="華康中圓體" pitchFamily="49" charset="-120"/>
            </a:endParaRPr>
          </a:p>
          <a:p>
            <a:pPr eaLnBrk="1" hangingPunct="1">
              <a:defRPr/>
            </a:pPr>
            <a:endParaRPr lang="en-US" altLang="zh-TW" dirty="0" smtClean="0">
              <a:latin typeface="+mj-lt"/>
              <a:ea typeface="華康中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DirectInput-</a:t>
            </a:r>
            <a:r>
              <a:rPr lang="zh-TW" altLang="en-US" dirty="0" smtClean="0"/>
              <a:t>鍵盤</a:t>
            </a:r>
            <a:endParaRPr lang="zh-TW" altLang="en-US" dirty="0"/>
          </a:p>
        </p:txBody>
      </p:sp>
      <p:sp>
        <p:nvSpPr>
          <p:cNvPr id="44035" name="內容版面配置區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sz="2400" dirty="0" smtClean="0">
                <a:latin typeface="+mj-lt"/>
                <a:ea typeface="華康中圓體" pitchFamily="49" charset="-120"/>
              </a:rPr>
              <a:t>它屬於沒有軸的操作裝置，而鍵盤基本上具有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101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個以上的按鍵，所以鍵盤在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DirectInput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的定義上，就屬於「無軸」、「多按鈕」的操作裝置。 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sz="2400" dirty="0" smtClean="0">
                <a:latin typeface="+mj-lt"/>
                <a:ea typeface="華康中圓體" pitchFamily="49" charset="-120"/>
              </a:rPr>
              <a:t>使用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DirectInput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來操作鍵盤比使用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Windows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事件處理來操作鍵盤擁有更多的優點。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sz="2400" dirty="0" smtClean="0">
                <a:latin typeface="+mj-lt"/>
                <a:ea typeface="華康中圓體" pitchFamily="49" charset="-120"/>
              </a:rPr>
              <a:t>由於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DirectX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的成員都可以直接存取目的裝置，而無需透過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Windows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的訊息；所以使用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DirectInput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直接存取鍵盤裝置，會比使用</a:t>
            </a:r>
            <a:r>
              <a:rPr lang="en-US" altLang="zh-TW" sz="2400" dirty="0" smtClean="0">
                <a:latin typeface="+mj-lt"/>
                <a:ea typeface="華康中圓體" pitchFamily="49" charset="-120"/>
              </a:rPr>
              <a:t>Windows</a:t>
            </a:r>
            <a:r>
              <a:rPr lang="zh-TW" altLang="en-US" sz="2400" dirty="0" smtClean="0">
                <a:latin typeface="+mj-lt"/>
                <a:ea typeface="華康中圓體" pitchFamily="49" charset="-120"/>
              </a:rPr>
              <a:t>事件處理來得反應快速。 </a:t>
            </a:r>
          </a:p>
          <a:p>
            <a:endParaRPr lang="zh-TW" altLang="en-US" dirty="0" smtClean="0">
              <a:latin typeface="+mj-lt"/>
              <a:ea typeface="華康中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DirectInput-</a:t>
            </a:r>
            <a:r>
              <a:rPr lang="zh-TW" altLang="en-US" dirty="0" smtClean="0"/>
              <a:t>滑鼠</a:t>
            </a:r>
            <a:endParaRPr lang="zh-TW" altLang="en-US" dirty="0"/>
          </a:p>
        </p:txBody>
      </p:sp>
      <p:sp>
        <p:nvSpPr>
          <p:cNvPr id="45059" name="內容版面配置區 10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dirty="0" smtClean="0">
                <a:latin typeface="+mj-lt"/>
                <a:ea typeface="華康中圓體" pitchFamily="49" charset="-120"/>
              </a:rPr>
              <a:t>滑鼠是利用軌跡球的滾動或是光線的相對位移</a:t>
            </a:r>
            <a:r>
              <a:rPr lang="en-US" altLang="zh-TW" dirty="0" smtClean="0">
                <a:latin typeface="+mj-lt"/>
                <a:ea typeface="華康中圓體" pitchFamily="49" charset="-120"/>
              </a:rPr>
              <a:t>(</a:t>
            </a:r>
            <a:r>
              <a:rPr lang="zh-TW" altLang="en-US" dirty="0" smtClean="0">
                <a:latin typeface="+mj-lt"/>
                <a:ea typeface="華康中圓體" pitchFamily="49" charset="-120"/>
              </a:rPr>
              <a:t>指光學鼠</a:t>
            </a:r>
            <a:r>
              <a:rPr lang="en-US" altLang="zh-TW" dirty="0" smtClean="0">
                <a:latin typeface="+mj-lt"/>
                <a:ea typeface="華康中圓體" pitchFamily="49" charset="-120"/>
              </a:rPr>
              <a:t>)</a:t>
            </a:r>
            <a:r>
              <a:rPr lang="zh-TW" altLang="en-US" dirty="0" smtClean="0">
                <a:latin typeface="+mj-lt"/>
                <a:ea typeface="華康中圓體" pitchFamily="49" charset="-120"/>
              </a:rPr>
              <a:t>來決定其移動量。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dirty="0" smtClean="0">
                <a:latin typeface="+mj-lt"/>
                <a:ea typeface="華康中圓體" pitchFamily="49" charset="-120"/>
              </a:rPr>
              <a:t>所以滑鼠的操作具有方向性，但是滑鼠的移動並沒有原點依據，它所採用的是「相對軸」。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dirty="0" smtClean="0">
                <a:latin typeface="+mj-lt"/>
                <a:ea typeface="華康中圓體" pitchFamily="49" charset="-120"/>
              </a:rPr>
              <a:t>在</a:t>
            </a:r>
            <a:r>
              <a:rPr lang="en-US" altLang="zh-TW" dirty="0" smtClean="0">
                <a:latin typeface="+mj-lt"/>
                <a:ea typeface="華康中圓體" pitchFamily="49" charset="-120"/>
              </a:rPr>
              <a:t>DirectInput</a:t>
            </a:r>
            <a:r>
              <a:rPr lang="zh-TW" altLang="en-US" dirty="0" smtClean="0">
                <a:latin typeface="+mj-lt"/>
                <a:ea typeface="華康中圓體" pitchFamily="49" charset="-120"/>
              </a:rPr>
              <a:t>的定義中，滑鼠屬於「多按鈕」、使用「相對軸」的操作裝置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DirectInput-</a:t>
            </a:r>
            <a:r>
              <a:rPr lang="zh-TW" altLang="en-US" dirty="0" smtClean="0"/>
              <a:t>搖桿</a:t>
            </a:r>
            <a:endParaRPr lang="zh-TW" altLang="en-US" dirty="0"/>
          </a:p>
        </p:txBody>
      </p:sp>
      <p:sp>
        <p:nvSpPr>
          <p:cNvPr id="46083" name="內容版面配置區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dirty="0" smtClean="0">
                <a:latin typeface="+mj-lt"/>
                <a:ea typeface="華康中圓體" pitchFamily="49" charset="-120"/>
              </a:rPr>
              <a:t>在</a:t>
            </a:r>
            <a:r>
              <a:rPr lang="en-US" altLang="zh-TW" dirty="0" smtClean="0">
                <a:latin typeface="+mj-lt"/>
                <a:ea typeface="華康中圓體" pitchFamily="49" charset="-120"/>
              </a:rPr>
              <a:t>DirectInput</a:t>
            </a:r>
            <a:r>
              <a:rPr lang="zh-TW" altLang="en-US" dirty="0" smtClean="0">
                <a:latin typeface="+mj-lt"/>
                <a:ea typeface="華康中圓體" pitchFamily="49" charset="-120"/>
              </a:rPr>
              <a:t>中對搖桿的定義為「多軸」與「多按鈕」的操作裝置。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dirty="0" smtClean="0">
                <a:latin typeface="+mj-lt"/>
                <a:ea typeface="華康中圓體" pitchFamily="49" charset="-120"/>
              </a:rPr>
              <a:t>無論該搖桿長的多怪異，操作方式多複雜，都將其歸類於軸與按鈕的操作。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dirty="0" smtClean="0">
                <a:latin typeface="+mj-lt"/>
                <a:ea typeface="華康中圓體" pitchFamily="49" charset="-120"/>
              </a:rPr>
              <a:t>在</a:t>
            </a:r>
            <a:r>
              <a:rPr lang="en-US" altLang="zh-TW" dirty="0" smtClean="0">
                <a:latin typeface="+mj-lt"/>
                <a:ea typeface="華康中圓體" pitchFamily="49" charset="-120"/>
              </a:rPr>
              <a:t>DirectInput</a:t>
            </a:r>
            <a:r>
              <a:rPr lang="zh-TW" altLang="en-US" dirty="0" smtClean="0">
                <a:latin typeface="+mj-lt"/>
                <a:ea typeface="華康中圓體" pitchFamily="49" charset="-120"/>
              </a:rPr>
              <a:t>中定義有兩種搖桿類型，一種為</a:t>
            </a:r>
            <a:r>
              <a:rPr lang="en-US" altLang="zh-TW" dirty="0" smtClean="0">
                <a:latin typeface="+mj-lt"/>
                <a:ea typeface="華康中圓體" pitchFamily="49" charset="-120"/>
              </a:rPr>
              <a:t>6</a:t>
            </a:r>
            <a:r>
              <a:rPr lang="zh-TW" altLang="en-US" dirty="0" smtClean="0">
                <a:latin typeface="+mj-lt"/>
                <a:ea typeface="華康中圓體" pitchFamily="49" charset="-120"/>
              </a:rPr>
              <a:t>個軸、</a:t>
            </a:r>
            <a:r>
              <a:rPr lang="en-US" altLang="zh-TW" dirty="0" smtClean="0">
                <a:latin typeface="+mj-lt"/>
                <a:ea typeface="華康中圓體" pitchFamily="49" charset="-120"/>
              </a:rPr>
              <a:t>32</a:t>
            </a:r>
            <a:r>
              <a:rPr lang="zh-TW" altLang="en-US" dirty="0" smtClean="0">
                <a:latin typeface="+mj-lt"/>
                <a:ea typeface="華康中圓體" pitchFamily="49" charset="-120"/>
              </a:rPr>
              <a:t>個按鈕的一般搖桿，一種為</a:t>
            </a:r>
            <a:r>
              <a:rPr lang="en-US" altLang="zh-TW" dirty="0" smtClean="0">
                <a:latin typeface="+mj-lt"/>
                <a:ea typeface="華康中圓體" pitchFamily="49" charset="-120"/>
              </a:rPr>
              <a:t>24</a:t>
            </a:r>
            <a:r>
              <a:rPr lang="zh-TW" altLang="en-US" dirty="0" smtClean="0">
                <a:latin typeface="+mj-lt"/>
                <a:ea typeface="華康中圓體" pitchFamily="49" charset="-120"/>
              </a:rPr>
              <a:t>軸、</a:t>
            </a:r>
            <a:r>
              <a:rPr lang="en-US" altLang="zh-TW" dirty="0" smtClean="0">
                <a:latin typeface="+mj-lt"/>
                <a:ea typeface="華康中圓體" pitchFamily="49" charset="-120"/>
              </a:rPr>
              <a:t>128</a:t>
            </a:r>
            <a:r>
              <a:rPr lang="zh-TW" altLang="en-US" dirty="0" smtClean="0">
                <a:latin typeface="+mj-lt"/>
                <a:ea typeface="華康中圓體" pitchFamily="49" charset="-120"/>
              </a:rPr>
              <a:t>個按鈕的新型搖桿。 </a:t>
            </a:r>
          </a:p>
          <a:p>
            <a:endParaRPr lang="zh-TW" altLang="en-US" dirty="0" smtClean="0">
              <a:latin typeface="+mj-lt"/>
              <a:ea typeface="華康中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DirectInput</a:t>
            </a:r>
            <a:endParaRPr lang="zh-TW" altLang="en-US" dirty="0"/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sz="quarter" idx="1"/>
          </p:nvPr>
        </p:nvGraphicFramePr>
        <p:xfrm>
          <a:off x="500063" y="2071688"/>
          <a:ext cx="8072494" cy="425137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036247"/>
                <a:gridCol w="4036247"/>
              </a:tblGrid>
              <a:tr h="5806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200" b="0" dirty="0" smtClean="0">
                          <a:latin typeface="華康中圓體" pitchFamily="49" charset="-120"/>
                          <a:ea typeface="華康中圓體" pitchFamily="49" charset="-120"/>
                        </a:rPr>
                        <a:t>直接取得裝置的狀態</a:t>
                      </a:r>
                      <a:endParaRPr lang="zh-TW" altLang="en-US" sz="2200" b="0" dirty="0">
                        <a:latin typeface="華康中圓體" pitchFamily="49" charset="-120"/>
                        <a:ea typeface="華康中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200" b="0" dirty="0" smtClean="0">
                          <a:latin typeface="華康中圓體" pitchFamily="49" charset="-120"/>
                          <a:ea typeface="華康中圓體" pitchFamily="49" charset="-120"/>
                        </a:rPr>
                        <a:t>設定緩衝區</a:t>
                      </a:r>
                      <a:endParaRPr lang="zh-TW" altLang="en-US" sz="2200" b="0" dirty="0">
                        <a:latin typeface="華康中圓體" pitchFamily="49" charset="-120"/>
                        <a:ea typeface="華康中圓體" pitchFamily="49" charset="-120"/>
                      </a:endParaRPr>
                    </a:p>
                  </a:txBody>
                  <a:tcPr/>
                </a:tc>
              </a:tr>
              <a:tr h="36570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zh-TW" altLang="en-US" dirty="0" smtClean="0">
                          <a:latin typeface="華康中圓體" pitchFamily="49" charset="-120"/>
                          <a:ea typeface="華康中圓體" pitchFamily="49" charset="-120"/>
                        </a:rPr>
                        <a:t>優點：</a:t>
                      </a:r>
                      <a:endParaRPr lang="en-US" altLang="zh-TW" dirty="0" smtClean="0">
                        <a:latin typeface="華康中圓體" pitchFamily="49" charset="-120"/>
                        <a:ea typeface="華康中圓體" pitchFamily="49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zh-TW" altLang="en-US" dirty="0" smtClean="0">
                          <a:latin typeface="華康中圓體" pitchFamily="49" charset="-120"/>
                          <a:ea typeface="華康中圓體" pitchFamily="49" charset="-120"/>
                        </a:rPr>
                        <a:t>即時資料可讀取裝置的即時資訊</a:t>
                      </a:r>
                      <a:endParaRPr lang="en-US" altLang="zh-TW" dirty="0" smtClean="0">
                        <a:latin typeface="華康中圓體" pitchFamily="49" charset="-120"/>
                        <a:ea typeface="華康中圓體" pitchFamily="49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altLang="zh-TW" dirty="0" smtClean="0">
                        <a:latin typeface="華康中圓體" pitchFamily="49" charset="-120"/>
                        <a:ea typeface="華康中圓體" pitchFamily="49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zh-TW" altLang="en-US" dirty="0" smtClean="0">
                          <a:latin typeface="華康中圓體" pitchFamily="49" charset="-120"/>
                          <a:ea typeface="華康中圓體" pitchFamily="49" charset="-120"/>
                        </a:rPr>
                        <a:t>缺點：</a:t>
                      </a:r>
                      <a:endParaRPr lang="en-US" altLang="zh-TW" dirty="0" smtClean="0">
                        <a:latin typeface="華康中圓體" pitchFamily="49" charset="-120"/>
                        <a:ea typeface="華康中圓體" pitchFamily="49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zh-TW" altLang="en-US" dirty="0" smtClean="0">
                          <a:latin typeface="華康中圓體" pitchFamily="49" charset="-120"/>
                          <a:ea typeface="華康中圓體" pitchFamily="49" charset="-120"/>
                        </a:rPr>
                        <a:t>程式忙碌時可能讀取到錯誤的操作或遺漏訊息</a:t>
                      </a:r>
                      <a:endParaRPr lang="zh-TW" altLang="en-US" dirty="0">
                        <a:latin typeface="華康中圓體" pitchFamily="49" charset="-120"/>
                        <a:ea typeface="華康中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kumimoji="0" lang="zh-TW" altLang="en-US" kern="1200" dirty="0" smtClean="0">
                          <a:solidFill>
                            <a:schemeClr val="dk1"/>
                          </a:solidFill>
                          <a:latin typeface="華康中圓體" pitchFamily="49" charset="-120"/>
                          <a:ea typeface="華康中圓體" pitchFamily="49" charset="-120"/>
                          <a:cs typeface="+mn-cs"/>
                        </a:rPr>
                        <a:t>優點：</a:t>
                      </a:r>
                      <a:endParaRPr kumimoji="0" lang="en-US" altLang="zh-TW" kern="1200" dirty="0" smtClean="0">
                        <a:solidFill>
                          <a:schemeClr val="dk1"/>
                        </a:solidFill>
                        <a:latin typeface="華康中圓體" pitchFamily="49" charset="-120"/>
                        <a:ea typeface="華康中圓體" pitchFamily="49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kumimoji="0" lang="zh-TW" altLang="en-US" kern="1200" dirty="0" smtClean="0">
                          <a:solidFill>
                            <a:schemeClr val="dk1"/>
                          </a:solidFill>
                          <a:latin typeface="華康中圓體" pitchFamily="49" charset="-120"/>
                          <a:ea typeface="華康中圓體" pitchFamily="49" charset="-120"/>
                          <a:cs typeface="+mn-cs"/>
                        </a:rPr>
                        <a:t>訊息會儲存在緩衝區，操作訊息不會遺誤</a:t>
                      </a:r>
                      <a:endParaRPr kumimoji="0" lang="en-US" altLang="zh-TW" kern="1200" dirty="0" smtClean="0">
                        <a:solidFill>
                          <a:schemeClr val="dk1"/>
                        </a:solidFill>
                        <a:latin typeface="華康中圓體" pitchFamily="49" charset="-120"/>
                        <a:ea typeface="華康中圓體" pitchFamily="49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kumimoji="0" lang="en-US" altLang="zh-TW" kern="1200" dirty="0" smtClean="0">
                        <a:solidFill>
                          <a:schemeClr val="dk1"/>
                        </a:solidFill>
                        <a:latin typeface="華康中圓體" pitchFamily="49" charset="-120"/>
                        <a:ea typeface="華康中圓體" pitchFamily="49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kumimoji="0" lang="zh-TW" altLang="en-US" kern="1200" dirty="0" smtClean="0">
                          <a:solidFill>
                            <a:schemeClr val="dk1"/>
                          </a:solidFill>
                          <a:latin typeface="華康中圓體" pitchFamily="49" charset="-120"/>
                          <a:ea typeface="華康中圓體" pitchFamily="49" charset="-120"/>
                          <a:cs typeface="+mn-cs"/>
                        </a:rPr>
                        <a:t>缺點：</a:t>
                      </a:r>
                      <a:endParaRPr kumimoji="0" lang="en-US" altLang="zh-TW" kern="1200" dirty="0" smtClean="0">
                        <a:solidFill>
                          <a:schemeClr val="dk1"/>
                        </a:solidFill>
                        <a:latin typeface="華康中圓體" pitchFamily="49" charset="-120"/>
                        <a:ea typeface="華康中圓體" pitchFamily="49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kumimoji="0" lang="zh-TW" altLang="en-US" kern="1200" dirty="0" smtClean="0">
                          <a:solidFill>
                            <a:schemeClr val="dk1"/>
                          </a:solidFill>
                          <a:latin typeface="華康中圓體" pitchFamily="49" charset="-120"/>
                          <a:ea typeface="華康中圓體" pitchFamily="49" charset="-120"/>
                          <a:cs typeface="+mn-cs"/>
                        </a:rPr>
                        <a:t>必須自行處理緩衝區</a:t>
                      </a:r>
                      <a:endParaRPr kumimoji="0" lang="en-US" altLang="zh-TW" kern="1200" dirty="0" smtClean="0">
                        <a:solidFill>
                          <a:schemeClr val="dk1"/>
                        </a:solidFill>
                        <a:latin typeface="華康中圓體" pitchFamily="49" charset="-120"/>
                        <a:ea typeface="華康中圓體" pitchFamily="49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kumimoji="0" lang="zh-TW" altLang="en-US" kern="1200" dirty="0" smtClean="0">
                          <a:solidFill>
                            <a:schemeClr val="dk1"/>
                          </a:solidFill>
                          <a:latin typeface="華康中圓體" pitchFamily="49" charset="-120"/>
                          <a:ea typeface="華康中圓體" pitchFamily="49" charset="-120"/>
                          <a:cs typeface="+mn-cs"/>
                        </a:rPr>
                        <a:t>緩衝區過大    導致操作有延遲效應</a:t>
                      </a:r>
                      <a:endParaRPr kumimoji="0" lang="en-US" altLang="zh-TW" kern="1200" dirty="0" smtClean="0">
                        <a:solidFill>
                          <a:schemeClr val="dk1"/>
                        </a:solidFill>
                        <a:latin typeface="華康中圓體" pitchFamily="49" charset="-120"/>
                        <a:ea typeface="華康中圓體" pitchFamily="49" charset="-120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kumimoji="0" lang="zh-TW" altLang="en-US" kern="1200" dirty="0" smtClean="0">
                          <a:solidFill>
                            <a:schemeClr val="dk1"/>
                          </a:solidFill>
                          <a:latin typeface="華康中圓體" pitchFamily="49" charset="-120"/>
                          <a:ea typeface="華康中圓體" pitchFamily="49" charset="-120"/>
                          <a:cs typeface="+mn-cs"/>
                        </a:rPr>
                        <a:t>緩衝區過小    操作訊息被遺漏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圓角矩形 9"/>
          <p:cNvSpPr/>
          <p:nvPr/>
        </p:nvSpPr>
        <p:spPr>
          <a:xfrm>
            <a:off x="1643063" y="1357313"/>
            <a:ext cx="5500687" cy="714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dirty="0" err="1">
                <a:latin typeface="+mj-lt"/>
                <a:ea typeface="華康中圓體" pitchFamily="49" charset="-120"/>
              </a:rPr>
              <a:t>DirectInputer</a:t>
            </a:r>
            <a:r>
              <a:rPr lang="zh-TW" altLang="en-US" sz="2400" dirty="0">
                <a:latin typeface="+mj-lt"/>
                <a:ea typeface="華康中圓體" pitchFamily="49" charset="-120"/>
              </a:rPr>
              <a:t>進行操作裝置管理方式</a:t>
            </a:r>
          </a:p>
        </p:txBody>
      </p:sp>
      <p:cxnSp>
        <p:nvCxnSpPr>
          <p:cNvPr id="14" name="直線單箭頭接點 13"/>
          <p:cNvCxnSpPr/>
          <p:nvPr/>
        </p:nvCxnSpPr>
        <p:spPr>
          <a:xfrm>
            <a:off x="6000760" y="5429264"/>
            <a:ext cx="35719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6000760" y="5857892"/>
            <a:ext cx="35719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DirectShow</a:t>
            </a:r>
            <a:endParaRPr lang="zh-TW" altLang="en-US" dirty="0"/>
          </a:p>
        </p:txBody>
      </p:sp>
      <p:sp>
        <p:nvSpPr>
          <p:cNvPr id="47107" name="Rectangle 3"/>
          <p:cNvSpPr txBox="1">
            <a:spLocks noChangeArrowheads="1"/>
          </p:cNvSpPr>
          <p:nvPr/>
        </p:nvSpPr>
        <p:spPr bwMode="auto">
          <a:xfrm>
            <a:off x="428625" y="1714500"/>
            <a:ext cx="829151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kumimoji="0" lang="en-US" altLang="zh-TW" sz="2100" dirty="0">
                <a:latin typeface="+mj-lt"/>
                <a:ea typeface="華康中圓體" pitchFamily="49" charset="-120"/>
              </a:rPr>
              <a:t>DirectShow</a:t>
            </a:r>
            <a:r>
              <a:rPr kumimoji="0" lang="zh-TW" altLang="en-US" sz="2100" dirty="0">
                <a:latin typeface="+mj-lt"/>
                <a:ea typeface="華康中圓體" pitchFamily="49" charset="-120"/>
              </a:rPr>
              <a:t>是</a:t>
            </a:r>
            <a:r>
              <a:rPr kumimoji="0" lang="en-US" altLang="zh-TW" sz="2100" dirty="0">
                <a:latin typeface="+mj-lt"/>
                <a:ea typeface="華康中圓體" pitchFamily="49" charset="-120"/>
              </a:rPr>
              <a:t>DirectX</a:t>
            </a:r>
            <a:r>
              <a:rPr kumimoji="0" lang="zh-TW" altLang="en-US" sz="2100" dirty="0">
                <a:latin typeface="+mj-lt"/>
                <a:ea typeface="華康中圓體" pitchFamily="49" charset="-120"/>
              </a:rPr>
              <a:t>中</a:t>
            </a:r>
            <a:r>
              <a:rPr kumimoji="0" lang="zh-TW" altLang="en-US" sz="2100" dirty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負責多媒體檔案播放的主要元件</a:t>
            </a:r>
            <a:r>
              <a:rPr kumimoji="0" lang="zh-TW" altLang="en-US" sz="2100" dirty="0">
                <a:latin typeface="+mj-lt"/>
                <a:ea typeface="華康中圓體" pitchFamily="49" charset="-120"/>
              </a:rPr>
              <a:t>，它不僅使用簡單，更支援</a:t>
            </a:r>
            <a:r>
              <a:rPr kumimoji="0" lang="en-US" altLang="zh-TW" sz="2100" dirty="0">
                <a:latin typeface="+mj-lt"/>
                <a:ea typeface="華康中圓體" pitchFamily="49" charset="-120"/>
              </a:rPr>
              <a:t>MPEG</a:t>
            </a:r>
            <a:r>
              <a:rPr kumimoji="0" lang="zh-TW" altLang="en-US" sz="2100" dirty="0">
                <a:latin typeface="+mj-lt"/>
                <a:ea typeface="華康中圓體" pitchFamily="49" charset="-120"/>
              </a:rPr>
              <a:t>、</a:t>
            </a:r>
            <a:r>
              <a:rPr kumimoji="0" lang="en-US" altLang="zh-TW" sz="2100" dirty="0">
                <a:latin typeface="+mj-lt"/>
                <a:ea typeface="華康中圓體" pitchFamily="49" charset="-120"/>
              </a:rPr>
              <a:t>AVI</a:t>
            </a:r>
            <a:r>
              <a:rPr kumimoji="0" lang="zh-TW" altLang="en-US" sz="2100" dirty="0">
                <a:latin typeface="+mj-lt"/>
                <a:ea typeface="華康中圓體" pitchFamily="49" charset="-120"/>
              </a:rPr>
              <a:t>、</a:t>
            </a:r>
            <a:r>
              <a:rPr kumimoji="0" lang="en-US" altLang="zh-TW" sz="2100" dirty="0">
                <a:latin typeface="+mj-lt"/>
                <a:ea typeface="華康中圓體" pitchFamily="49" charset="-120"/>
              </a:rPr>
              <a:t>MOV</a:t>
            </a:r>
            <a:r>
              <a:rPr kumimoji="0" lang="zh-TW" altLang="en-US" sz="2100" dirty="0">
                <a:latin typeface="+mj-lt"/>
                <a:ea typeface="華康中圓體" pitchFamily="49" charset="-120"/>
              </a:rPr>
              <a:t>、</a:t>
            </a:r>
            <a:r>
              <a:rPr kumimoji="0" lang="en-US" altLang="zh-TW" sz="2100" dirty="0">
                <a:latin typeface="+mj-lt"/>
                <a:ea typeface="華康中圓體" pitchFamily="49" charset="-120"/>
              </a:rPr>
              <a:t>MIDI</a:t>
            </a:r>
            <a:r>
              <a:rPr kumimoji="0" lang="zh-TW" altLang="en-US" sz="2100" dirty="0">
                <a:latin typeface="+mj-lt"/>
                <a:ea typeface="華康中圓體" pitchFamily="49" charset="-120"/>
              </a:rPr>
              <a:t>、</a:t>
            </a:r>
            <a:r>
              <a:rPr kumimoji="0" lang="en-US" altLang="zh-TW" sz="2100" dirty="0">
                <a:latin typeface="+mj-lt"/>
                <a:ea typeface="華康中圓體" pitchFamily="49" charset="-120"/>
              </a:rPr>
              <a:t>MP2</a:t>
            </a:r>
            <a:r>
              <a:rPr kumimoji="0" lang="zh-TW" altLang="en-US" sz="2100" dirty="0">
                <a:latin typeface="+mj-lt"/>
                <a:ea typeface="華康中圓體" pitchFamily="49" charset="-120"/>
              </a:rPr>
              <a:t>與</a:t>
            </a:r>
            <a:r>
              <a:rPr kumimoji="0" lang="en-US" altLang="zh-TW" sz="2100" dirty="0">
                <a:latin typeface="+mj-lt"/>
                <a:ea typeface="華康中圓體" pitchFamily="49" charset="-120"/>
              </a:rPr>
              <a:t>MP3</a:t>
            </a:r>
            <a:r>
              <a:rPr kumimoji="0" lang="zh-TW" altLang="en-US" sz="2100" dirty="0">
                <a:latin typeface="+mj-lt"/>
                <a:ea typeface="華康中圓體" pitchFamily="49" charset="-120"/>
              </a:rPr>
              <a:t>等多媒體格式。 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kumimoji="0" lang="en-US" altLang="zh-TW" sz="2100" dirty="0">
                <a:latin typeface="+mj-lt"/>
                <a:ea typeface="華康中圓體" pitchFamily="49" charset="-120"/>
              </a:rPr>
              <a:t>DirectShow</a:t>
            </a:r>
            <a:r>
              <a:rPr kumimoji="0" lang="zh-TW" altLang="en-US" sz="2100" dirty="0">
                <a:latin typeface="+mj-lt"/>
                <a:ea typeface="華康中圓體" pitchFamily="49" charset="-120"/>
              </a:rPr>
              <a:t>的運作方式不同於</a:t>
            </a:r>
            <a:r>
              <a:rPr kumimoji="0" lang="en-US" altLang="zh-TW" sz="2100" dirty="0">
                <a:latin typeface="+mj-lt"/>
                <a:ea typeface="華康中圓體" pitchFamily="49" charset="-120"/>
              </a:rPr>
              <a:t>DirectSound</a:t>
            </a:r>
            <a:r>
              <a:rPr kumimoji="0" lang="zh-TW" altLang="en-US" sz="2100" dirty="0">
                <a:latin typeface="+mj-lt"/>
                <a:ea typeface="華康中圓體" pitchFamily="49" charset="-120"/>
              </a:rPr>
              <a:t>與</a:t>
            </a:r>
            <a:r>
              <a:rPr kumimoji="0" lang="en-US" altLang="zh-TW" sz="2100" dirty="0">
                <a:latin typeface="+mj-lt"/>
                <a:ea typeface="華康中圓體" pitchFamily="49" charset="-120"/>
              </a:rPr>
              <a:t>DirectMusic</a:t>
            </a:r>
            <a:r>
              <a:rPr kumimoji="0" lang="zh-TW" altLang="en-US" sz="2100" dirty="0">
                <a:latin typeface="+mj-lt"/>
                <a:ea typeface="華康中圓體" pitchFamily="49" charset="-120"/>
              </a:rPr>
              <a:t>元件，而是透過「過濾器」</a:t>
            </a:r>
            <a:r>
              <a:rPr kumimoji="0" lang="en-US" altLang="zh-TW" sz="2100" dirty="0">
                <a:latin typeface="+mj-lt"/>
                <a:ea typeface="華康中圓體" pitchFamily="49" charset="-120"/>
              </a:rPr>
              <a:t>(Filter)</a:t>
            </a:r>
            <a:r>
              <a:rPr kumimoji="0" lang="zh-TW" altLang="en-US" sz="2100" dirty="0">
                <a:latin typeface="+mj-lt"/>
                <a:ea typeface="華康中圓體" pitchFamily="49" charset="-120"/>
              </a:rPr>
              <a:t>技術來進行媒體檔案的播放作業。</a:t>
            </a:r>
            <a:endParaRPr kumimoji="0" lang="en-US" altLang="zh-TW" sz="2100" dirty="0">
              <a:latin typeface="+mj-lt"/>
              <a:ea typeface="華康中圓體" pitchFamily="49" charset="-120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kumimoji="0" lang="zh-TW" altLang="en-US" sz="2100" dirty="0">
                <a:latin typeface="+mj-lt"/>
                <a:ea typeface="華康中圓體" pitchFamily="49" charset="-120"/>
              </a:rPr>
              <a:t>「過濾器技術原理」：利用資料流（</a:t>
            </a:r>
            <a:r>
              <a:rPr kumimoji="0" lang="en-US" altLang="zh-TW" sz="2100" dirty="0">
                <a:latin typeface="+mj-lt"/>
                <a:ea typeface="華康中圓體" pitchFamily="49" charset="-120"/>
              </a:rPr>
              <a:t>Data streams)</a:t>
            </a:r>
            <a:r>
              <a:rPr kumimoji="0" lang="zh-TW" altLang="en-US" sz="2100" dirty="0">
                <a:latin typeface="+mj-lt"/>
                <a:ea typeface="華康中圓體" pitchFamily="49" charset="-120"/>
              </a:rPr>
              <a:t>將媒體檔案輸入到過濾器中</a:t>
            </a:r>
            <a:r>
              <a:rPr kumimoji="0" lang="zh-TW" altLang="en-US" sz="2100" dirty="0">
                <a:latin typeface="+mj-lt"/>
                <a:ea typeface="華康中圓體"/>
              </a:rPr>
              <a:t>，經過對應解壓縮方式操作後，再以資料流方式將處理過後</a:t>
            </a:r>
            <a:r>
              <a:rPr kumimoji="0" lang="zh-TW" altLang="en-US" sz="2150" dirty="0">
                <a:latin typeface="+mj-lt"/>
                <a:ea typeface="華康中圓體"/>
              </a:rPr>
              <a:t>的資料輸出</a:t>
            </a:r>
            <a:endParaRPr kumimoji="0" lang="zh-TW" altLang="en-US" sz="2150" dirty="0">
              <a:latin typeface="+mj-lt"/>
              <a:ea typeface="華康中圓體" pitchFamily="49" charset="-120"/>
            </a:endParaRPr>
          </a:p>
        </p:txBody>
      </p:sp>
      <p:pic>
        <p:nvPicPr>
          <p:cNvPr id="48132" name="Picture 4" descr="TG18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691680" y="5805264"/>
            <a:ext cx="5616624" cy="673062"/>
          </a:xfrm>
          <a:noFill/>
        </p:spPr>
      </p:pic>
      <p:sp>
        <p:nvSpPr>
          <p:cNvPr id="5" name="手繪多邊形 4"/>
          <p:cNvSpPr/>
          <p:nvPr/>
        </p:nvSpPr>
        <p:spPr>
          <a:xfrm>
            <a:off x="71438" y="1196752"/>
            <a:ext cx="9001125" cy="5592763"/>
          </a:xfrm>
          <a:custGeom>
            <a:avLst/>
            <a:gdLst>
              <a:gd name="connsiteX0" fmla="*/ 95003 w 8502733"/>
              <a:gd name="connsiteY0" fmla="*/ 11875 h 5593278"/>
              <a:gd name="connsiteX1" fmla="*/ 8407730 w 8502733"/>
              <a:gd name="connsiteY1" fmla="*/ 0 h 5593278"/>
              <a:gd name="connsiteX2" fmla="*/ 8502733 w 8502733"/>
              <a:gd name="connsiteY2" fmla="*/ 5272644 h 5593278"/>
              <a:gd name="connsiteX3" fmla="*/ 8229600 w 8502733"/>
              <a:gd name="connsiteY3" fmla="*/ 5427023 h 5593278"/>
              <a:gd name="connsiteX4" fmla="*/ 5355772 w 8502733"/>
              <a:gd name="connsiteY4" fmla="*/ 5593278 h 5593278"/>
              <a:gd name="connsiteX5" fmla="*/ 3396343 w 8502733"/>
              <a:gd name="connsiteY5" fmla="*/ 5474525 h 5593278"/>
              <a:gd name="connsiteX6" fmla="*/ 1935678 w 8502733"/>
              <a:gd name="connsiteY6" fmla="*/ 5106390 h 5593278"/>
              <a:gd name="connsiteX7" fmla="*/ 0 w 8502733"/>
              <a:gd name="connsiteY7" fmla="*/ 4857008 h 5593278"/>
              <a:gd name="connsiteX8" fmla="*/ 95003 w 8502733"/>
              <a:gd name="connsiteY8" fmla="*/ 11875 h 559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2733" h="5593278">
                <a:moveTo>
                  <a:pt x="95003" y="11875"/>
                </a:moveTo>
                <a:lnTo>
                  <a:pt x="8407730" y="0"/>
                </a:lnTo>
                <a:lnTo>
                  <a:pt x="8502733" y="5272644"/>
                </a:lnTo>
                <a:lnTo>
                  <a:pt x="8229600" y="5427023"/>
                </a:lnTo>
                <a:lnTo>
                  <a:pt x="5355772" y="5593278"/>
                </a:lnTo>
                <a:lnTo>
                  <a:pt x="3396343" y="5474525"/>
                </a:lnTo>
                <a:lnTo>
                  <a:pt x="1935678" y="5106390"/>
                </a:lnTo>
                <a:lnTo>
                  <a:pt x="0" y="4857008"/>
                </a:lnTo>
                <a:lnTo>
                  <a:pt x="95003" y="11875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c</a:t>
            </a:r>
            <a:endParaRPr lang="zh-TW" altLang="en-US" dirty="0"/>
          </a:p>
        </p:txBody>
      </p:sp>
      <p:grpSp>
        <p:nvGrpSpPr>
          <p:cNvPr id="2" name="群組 5"/>
          <p:cNvGrpSpPr>
            <a:grpSpLocks/>
          </p:cNvGrpSpPr>
          <p:nvPr/>
        </p:nvGrpSpPr>
        <p:grpSpPr bwMode="auto">
          <a:xfrm>
            <a:off x="1285875" y="1768252"/>
            <a:ext cx="7092950" cy="3490913"/>
            <a:chOff x="1500166" y="1857364"/>
            <a:chExt cx="6804000" cy="4404098"/>
          </a:xfrm>
        </p:grpSpPr>
        <p:sp>
          <p:nvSpPr>
            <p:cNvPr id="7" name="圓角矩形 6"/>
            <p:cNvSpPr>
              <a:spLocks noChangeAspect="1"/>
            </p:cNvSpPr>
            <p:nvPr/>
          </p:nvSpPr>
          <p:spPr>
            <a:xfrm>
              <a:off x="1500166" y="1857364"/>
              <a:ext cx="6804000" cy="4404098"/>
            </a:xfrm>
            <a:prstGeom prst="roundRect">
              <a:avLst>
                <a:gd name="adj" fmla="val 8259"/>
              </a:avLst>
            </a:prstGeom>
            <a:solidFill>
              <a:schemeClr val="bg1"/>
            </a:solidFill>
            <a:ln w="76200" cmpd="sng">
              <a:solidFill>
                <a:srgbClr val="FFC000">
                  <a:alpha val="70000"/>
                </a:srgbClr>
              </a:solidFill>
            </a:ln>
            <a:effectLst>
              <a:outerShdw blurRad="76200" dir="18900000" sy="23000" kx="-1200000" algn="bl" rotWithShape="0">
                <a:schemeClr val="tx1">
                  <a:alpha val="20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50000"/>
                </a:lnSpc>
                <a:defRPr/>
              </a:pPr>
              <a:r>
                <a:rPr lang="zh-TW" altLang="en-US" sz="2000" dirty="0">
                  <a:solidFill>
                    <a:schemeClr val="tx1"/>
                  </a:solidFill>
                  <a:latin typeface="華康中圓體" pitchFamily="49" charset="-120"/>
                  <a:ea typeface="華康中圓體" pitchFamily="49" charset="-120"/>
                </a:rPr>
                <a:t/>
              </a:r>
              <a:br>
                <a:rPr lang="zh-TW" altLang="en-US" sz="2000" dirty="0">
                  <a:solidFill>
                    <a:schemeClr val="tx1"/>
                  </a:solidFill>
                  <a:latin typeface="華康中圓體" pitchFamily="49" charset="-120"/>
                  <a:ea typeface="華康中圓體" pitchFamily="49" charset="-120"/>
                </a:rPr>
              </a:br>
              <a:endParaRPr lang="zh-TW" altLang="en-US" sz="200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endParaRPr>
            </a:p>
          </p:txBody>
        </p:sp>
        <p:sp>
          <p:nvSpPr>
            <p:cNvPr id="48138" name="文字方塊 41"/>
            <p:cNvSpPr txBox="1">
              <a:spLocks noChangeArrowheads="1"/>
            </p:cNvSpPr>
            <p:nvPr/>
          </p:nvSpPr>
          <p:spPr bwMode="auto">
            <a:xfrm>
              <a:off x="1571625" y="2386012"/>
              <a:ext cx="6643689" cy="3610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2000" dirty="0">
                  <a:solidFill>
                    <a:srgbClr val="FF0000"/>
                  </a:solidFill>
                  <a:latin typeface="華康中圓體" pitchFamily="49" charset="-120"/>
                  <a:ea typeface="華康中圓體" pitchFamily="49" charset="-120"/>
                  <a:hlinkClick r:id="rId4"/>
                </a:rPr>
                <a:t>串流</a:t>
              </a:r>
              <a:r>
                <a:rPr lang="en-US" altLang="zh-TW" sz="2000" dirty="0">
                  <a:solidFill>
                    <a:srgbClr val="FF0000"/>
                  </a:solidFill>
                  <a:latin typeface="+mj-lt"/>
                  <a:ea typeface="華康中圓體" pitchFamily="49" charset="-120"/>
                  <a:hlinkClick r:id="rId4"/>
                </a:rPr>
                <a:t>(Streaming)</a:t>
              </a:r>
              <a:r>
                <a:rPr lang="zh-TW" altLang="en-US" sz="2000" dirty="0">
                  <a:latin typeface="華康中圓體" pitchFamily="49" charset="-120"/>
                  <a:ea typeface="華康中圓體" pitchFamily="49" charset="-120"/>
                </a:rPr>
                <a:t>是指將一連串的影像壓縮後，經過網際網路分段傳送資料，在網路上即時傳輸影音以供觀賞的一種技術與過程；串流傳輸可傳送現場影音或預存於伺服器上的影片，當觀看者在收看這些影音檔時，影音資料在送達觀賞者的電腦後立即由特定播放軟體播放 </a:t>
              </a:r>
              <a:r>
                <a:rPr lang="en-US" altLang="zh-TW" sz="2000" dirty="0">
                  <a:latin typeface="華康中圓體" pitchFamily="49" charset="-120"/>
                  <a:ea typeface="華康中圓體" pitchFamily="49" charset="-120"/>
                </a:rPr>
                <a:t>(</a:t>
              </a:r>
              <a:r>
                <a:rPr lang="zh-TW" altLang="en-US" sz="2000" dirty="0">
                  <a:latin typeface="華康中圓體" pitchFamily="49" charset="-120"/>
                  <a:ea typeface="華康中圓體" pitchFamily="49" charset="-120"/>
                </a:rPr>
                <a:t>如 </a:t>
              </a:r>
              <a:r>
                <a:rPr lang="en-US" altLang="zh-TW" sz="2000" dirty="0">
                  <a:latin typeface="+mj-lt"/>
                  <a:ea typeface="華康中圓體" pitchFamily="49" charset="-120"/>
                </a:rPr>
                <a:t>Windows Media Player, Real Player, </a:t>
              </a:r>
              <a:r>
                <a:rPr lang="zh-TW" altLang="en-US" sz="2000" dirty="0">
                  <a:latin typeface="+mj-lt"/>
                  <a:ea typeface="華康中圓體" pitchFamily="49" charset="-120"/>
                </a:rPr>
                <a:t>或 </a:t>
              </a:r>
              <a:r>
                <a:rPr lang="en-US" altLang="zh-TW" sz="2000" dirty="0">
                  <a:latin typeface="+mj-lt"/>
                  <a:ea typeface="華康中圓體" pitchFamily="49" charset="-120"/>
                </a:rPr>
                <a:t>QuickTime Player</a:t>
              </a:r>
              <a:r>
                <a:rPr lang="en-US" altLang="zh-TW" sz="2000" dirty="0">
                  <a:latin typeface="華康中圓體" pitchFamily="49" charset="-120"/>
                  <a:ea typeface="華康中圓體" pitchFamily="49" charset="-120"/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DirectShow-</a:t>
            </a:r>
            <a:r>
              <a:rPr lang="zh-TW" altLang="en-US" dirty="0" smtClean="0"/>
              <a:t>過濾器</a:t>
            </a:r>
            <a:endParaRPr lang="zh-TW" altLang="en-US" dirty="0"/>
          </a:p>
        </p:txBody>
      </p:sp>
      <p:sp>
        <p:nvSpPr>
          <p:cNvPr id="49155" name="內容版面配置區 2"/>
          <p:cNvSpPr>
            <a:spLocks noGrp="1"/>
          </p:cNvSpPr>
          <p:nvPr>
            <p:ph sz="quarter" idx="1"/>
          </p:nvPr>
        </p:nvSpPr>
        <p:spPr>
          <a:xfrm>
            <a:off x="142875" y="1571625"/>
            <a:ext cx="9001125" cy="48307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pPr>
              <a:buFont typeface="Wingdings 2" pitchFamily="18" charset="2"/>
              <a:buNone/>
            </a:pPr>
            <a:endParaRPr lang="zh-TW" altLang="en-US" dirty="0" smtClean="0"/>
          </a:p>
        </p:txBody>
      </p:sp>
      <p:sp>
        <p:nvSpPr>
          <p:cNvPr id="10" name="向右箭號 9"/>
          <p:cNvSpPr/>
          <p:nvPr/>
        </p:nvSpPr>
        <p:spPr>
          <a:xfrm>
            <a:off x="2001391" y="3071813"/>
            <a:ext cx="85725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15" name="向右箭號 14"/>
          <p:cNvSpPr/>
          <p:nvPr/>
        </p:nvSpPr>
        <p:spPr>
          <a:xfrm>
            <a:off x="5874990" y="3036095"/>
            <a:ext cx="857250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grpSp>
        <p:nvGrpSpPr>
          <p:cNvPr id="3" name="群組 15"/>
          <p:cNvGrpSpPr>
            <a:grpSpLocks/>
          </p:cNvGrpSpPr>
          <p:nvPr/>
        </p:nvGrpSpPr>
        <p:grpSpPr bwMode="auto">
          <a:xfrm>
            <a:off x="611560" y="2357438"/>
            <a:ext cx="7975796" cy="1714500"/>
            <a:chOff x="467544" y="2857500"/>
            <a:chExt cx="7975796" cy="1714500"/>
          </a:xfrm>
        </p:grpSpPr>
        <p:sp>
          <p:nvSpPr>
            <p:cNvPr id="4" name="圓柱 3"/>
            <p:cNvSpPr/>
            <p:nvPr/>
          </p:nvSpPr>
          <p:spPr>
            <a:xfrm>
              <a:off x="467544" y="3034382"/>
              <a:ext cx="1246386" cy="1149276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200" dirty="0" smtClean="0">
                  <a:latin typeface="+mj-lt"/>
                  <a:ea typeface="華康中圓體" pitchFamily="49" charset="-120"/>
                </a:rPr>
                <a:t>MPEG</a:t>
              </a:r>
            </a:p>
            <a:p>
              <a:pPr algn="ctr">
                <a:defRPr/>
              </a:pPr>
              <a:r>
                <a:rPr lang="zh-TW" altLang="en-US" sz="2400" dirty="0" smtClean="0">
                  <a:latin typeface="+mj-lt"/>
                  <a:ea typeface="華康中圓體" pitchFamily="49" charset="-120"/>
                </a:rPr>
                <a:t>檔案</a:t>
              </a:r>
              <a:endParaRPr lang="zh-TW" altLang="en-US" sz="2400" dirty="0">
                <a:latin typeface="+mj-lt"/>
                <a:ea typeface="華康中圓體" pitchFamily="49" charset="-120"/>
              </a:endParaRPr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3000375" y="2857500"/>
              <a:ext cx="2500313" cy="17145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zh-TW" dirty="0">
                <a:latin typeface="+mj-lt"/>
              </a:endParaRPr>
            </a:p>
            <a:p>
              <a:pPr algn="ctr">
                <a:defRPr/>
              </a:pPr>
              <a:endParaRPr lang="en-US" altLang="zh-TW" dirty="0">
                <a:latin typeface="+mj-lt"/>
              </a:endParaRPr>
            </a:p>
            <a:p>
              <a:pPr algn="ctr">
                <a:defRPr/>
              </a:pPr>
              <a:endParaRPr lang="en-US" altLang="zh-TW" dirty="0">
                <a:latin typeface="+mj-lt"/>
              </a:endParaRPr>
            </a:p>
            <a:p>
              <a:pPr algn="ctr">
                <a:defRPr/>
              </a:pPr>
              <a:r>
                <a:rPr lang="en-US" altLang="zh-TW" sz="2100" dirty="0" smtClean="0">
                  <a:latin typeface="+mj-lt"/>
                  <a:ea typeface="華康中圓體" pitchFamily="49" charset="-120"/>
                </a:rPr>
                <a:t>DirectShow</a:t>
              </a:r>
            </a:p>
            <a:p>
              <a:pPr algn="ctr">
                <a:defRPr/>
              </a:pPr>
              <a:r>
                <a:rPr lang="zh-TW" altLang="en-US" sz="2100" dirty="0" smtClean="0">
                  <a:latin typeface="+mj-lt"/>
                  <a:ea typeface="華康中圓體" pitchFamily="49" charset="-120"/>
                </a:rPr>
                <a:t>過濾器</a:t>
              </a:r>
              <a:endParaRPr lang="zh-TW" altLang="en-US" sz="2100" dirty="0">
                <a:latin typeface="+mj-lt"/>
                <a:ea typeface="華康中圓體" pitchFamily="49" charset="-120"/>
              </a:endParaRPr>
            </a:p>
          </p:txBody>
        </p:sp>
        <p:pic>
          <p:nvPicPr>
            <p:cNvPr id="49167" name="Picture 2" descr="C:\Program Files\Microsoft Office\MEDIA\CAGCAT10\j0285750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43689" y="3000947"/>
              <a:ext cx="1799651" cy="1216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流程圖: 打孔紙帶 8"/>
            <p:cNvSpPr/>
            <p:nvPr/>
          </p:nvSpPr>
          <p:spPr>
            <a:xfrm>
              <a:off x="3286125" y="2928937"/>
              <a:ext cx="1857375" cy="857250"/>
            </a:xfrm>
            <a:prstGeom prst="flowChartPunchedTap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  <a:latin typeface="+mj-lt"/>
                  <a:ea typeface="華康中圓體" pitchFamily="49" charset="-120"/>
                </a:rPr>
                <a:t>MPEG</a:t>
              </a:r>
              <a:r>
                <a:rPr lang="zh-TW" altLang="en-US" dirty="0">
                  <a:solidFill>
                    <a:schemeClr val="tx1"/>
                  </a:solidFill>
                  <a:latin typeface="+mj-lt"/>
                  <a:ea typeface="華康中圓體" pitchFamily="49" charset="-120"/>
                </a:rPr>
                <a:t>檔案</a:t>
              </a:r>
              <a:endParaRPr lang="en-US" altLang="zh-TW" dirty="0">
                <a:solidFill>
                  <a:schemeClr val="tx1"/>
                </a:solidFill>
                <a:latin typeface="+mj-lt"/>
                <a:ea typeface="華康中圓體" pitchFamily="49" charset="-120"/>
              </a:endParaRPr>
            </a:p>
            <a:p>
              <a:pPr algn="ctr"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+mj-lt"/>
                  <a:ea typeface="華康中圓體" pitchFamily="49" charset="-120"/>
                </a:rPr>
                <a:t>解壓縮作業</a:t>
              </a:r>
            </a:p>
          </p:txBody>
        </p:sp>
        <p:sp>
          <p:nvSpPr>
            <p:cNvPr id="49169" name="文字方塊 10"/>
            <p:cNvSpPr txBox="1">
              <a:spLocks noChangeArrowheads="1"/>
            </p:cNvSpPr>
            <p:nvPr/>
          </p:nvSpPr>
          <p:spPr bwMode="auto">
            <a:xfrm>
              <a:off x="1835696" y="3859014"/>
              <a:ext cx="877888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dirty="0">
                  <a:latin typeface="+mj-lt"/>
                  <a:ea typeface="華康中圓體" pitchFamily="49" charset="-120"/>
                </a:rPr>
                <a:t>資料流</a:t>
              </a:r>
              <a:endParaRPr lang="en-US" altLang="zh-TW" dirty="0">
                <a:latin typeface="+mj-lt"/>
                <a:ea typeface="華康中圓體" pitchFamily="49" charset="-120"/>
              </a:endParaRPr>
            </a:p>
            <a:p>
              <a:r>
                <a:rPr lang="en-US" altLang="zh-TW" dirty="0">
                  <a:latin typeface="+mj-lt"/>
                  <a:ea typeface="華康中圓體" pitchFamily="49" charset="-120"/>
                </a:rPr>
                <a:t> </a:t>
              </a:r>
              <a:r>
                <a:rPr lang="zh-TW" altLang="en-US" dirty="0">
                  <a:latin typeface="+mj-lt"/>
                  <a:ea typeface="華康中圓體" pitchFamily="49" charset="-120"/>
                </a:rPr>
                <a:t>輸入</a:t>
              </a:r>
            </a:p>
          </p:txBody>
        </p:sp>
        <p:sp>
          <p:nvSpPr>
            <p:cNvPr id="49170" name="文字方塊 12"/>
            <p:cNvSpPr txBox="1">
              <a:spLocks noChangeArrowheads="1"/>
            </p:cNvSpPr>
            <p:nvPr/>
          </p:nvSpPr>
          <p:spPr bwMode="auto">
            <a:xfrm>
              <a:off x="5660107" y="3859014"/>
              <a:ext cx="1000125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dirty="0">
                  <a:latin typeface="+mj-lt"/>
                  <a:ea typeface="華康中圓體" pitchFamily="49" charset="-120"/>
                </a:rPr>
                <a:t>資料流</a:t>
              </a:r>
              <a:endParaRPr lang="en-US" altLang="zh-TW" dirty="0">
                <a:latin typeface="+mj-lt"/>
                <a:ea typeface="華康中圓體" pitchFamily="49" charset="-120"/>
              </a:endParaRPr>
            </a:p>
            <a:p>
              <a:r>
                <a:rPr lang="en-US" altLang="zh-TW" dirty="0">
                  <a:latin typeface="+mj-lt"/>
                  <a:ea typeface="華康中圓體" pitchFamily="49" charset="-120"/>
                </a:rPr>
                <a:t> </a:t>
              </a:r>
              <a:r>
                <a:rPr lang="zh-TW" altLang="en-US" dirty="0">
                  <a:latin typeface="+mj-lt"/>
                  <a:ea typeface="華康中圓體" pitchFamily="49" charset="-120"/>
                </a:rPr>
                <a:t>輸出</a:t>
              </a:r>
            </a:p>
          </p:txBody>
        </p:sp>
      </p:grpSp>
      <p:grpSp>
        <p:nvGrpSpPr>
          <p:cNvPr id="5" name="群組 13"/>
          <p:cNvGrpSpPr>
            <a:grpSpLocks/>
          </p:cNvGrpSpPr>
          <p:nvPr/>
        </p:nvGrpSpPr>
        <p:grpSpPr bwMode="auto">
          <a:xfrm>
            <a:off x="395535" y="4365104"/>
            <a:ext cx="8424937" cy="2005013"/>
            <a:chOff x="2604549" y="2500306"/>
            <a:chExt cx="5110723" cy="1643074"/>
          </a:xfrm>
        </p:grpSpPr>
        <p:grpSp>
          <p:nvGrpSpPr>
            <p:cNvPr id="7" name="群組 67"/>
            <p:cNvGrpSpPr>
              <a:grpSpLocks/>
            </p:cNvGrpSpPr>
            <p:nvPr/>
          </p:nvGrpSpPr>
          <p:grpSpPr bwMode="auto">
            <a:xfrm>
              <a:off x="2643174" y="2500306"/>
              <a:ext cx="5072098" cy="1607696"/>
              <a:chOff x="2900351" y="4786322"/>
              <a:chExt cx="5072098" cy="1607696"/>
            </a:xfrm>
          </p:grpSpPr>
          <p:grpSp>
            <p:nvGrpSpPr>
              <p:cNvPr id="8" name="群組 67"/>
              <p:cNvGrpSpPr>
                <a:grpSpLocks noChangeAspect="1"/>
              </p:cNvGrpSpPr>
              <p:nvPr/>
            </p:nvGrpSpPr>
            <p:grpSpPr>
              <a:xfrm>
                <a:off x="2900351" y="4786322"/>
                <a:ext cx="5072098" cy="1607696"/>
                <a:chOff x="4143372" y="803654"/>
                <a:chExt cx="4714450" cy="2009619"/>
              </a:xfrm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grpSpPr>
            <p:sp>
              <p:nvSpPr>
                <p:cNvPr id="20" name="AutoShape 11"/>
                <p:cNvSpPr>
                  <a:spLocks noChangeArrowheads="1"/>
                </p:cNvSpPr>
                <p:nvPr/>
              </p:nvSpPr>
              <p:spPr bwMode="auto">
                <a:xfrm>
                  <a:off x="4143372" y="803654"/>
                  <a:ext cx="4714450" cy="2009619"/>
                </a:xfrm>
                <a:prstGeom prst="roundRect">
                  <a:avLst>
                    <a:gd name="adj" fmla="val 11741"/>
                  </a:avLst>
                </a:prstGeom>
                <a:solidFill>
                  <a:schemeClr val="accent4"/>
                </a:solidFill>
                <a:ln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anchor="ctr"/>
                <a:lstStyle>
                  <a:defPPr>
                    <a:defRPr lang="zh-TW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21" name="AutoShape 11_0"/>
                <p:cNvSpPr>
                  <a:spLocks noChangeArrowheads="1"/>
                </p:cNvSpPr>
                <p:nvPr/>
              </p:nvSpPr>
              <p:spPr bwMode="auto">
                <a:xfrm>
                  <a:off x="4209533" y="929293"/>
                  <a:ext cx="4551864" cy="1838905"/>
                </a:xfrm>
                <a:prstGeom prst="roundRect">
                  <a:avLst>
                    <a:gd name="adj" fmla="val 12127"/>
                  </a:avLst>
                </a:prstGeom>
                <a:solidFill>
                  <a:schemeClr val="bg1"/>
                </a:solidFill>
                <a:ln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anchor="ctr"/>
                <a:lstStyle>
                  <a:defPPr>
                    <a:defRPr lang="zh-TW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zh-TW" altLang="en-US"/>
                </a:p>
              </p:txBody>
            </p:sp>
          </p:grpSp>
          <p:sp>
            <p:nvSpPr>
              <p:cNvPr id="49164" name="文字方塊 18"/>
              <p:cNvSpPr txBox="1">
                <a:spLocks noChangeArrowheads="1"/>
              </p:cNvSpPr>
              <p:nvPr/>
            </p:nvSpPr>
            <p:spPr bwMode="auto">
              <a:xfrm>
                <a:off x="3411066" y="4848028"/>
                <a:ext cx="4450588" cy="1437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zh-TW" altLang="en-US" sz="2200" dirty="0">
                    <a:latin typeface="+mj-lt"/>
                    <a:ea typeface="華康中圓體" pitchFamily="49" charset="-120"/>
                  </a:rPr>
                  <a:t>說明：</a:t>
                </a:r>
                <a:endParaRPr lang="en-US" altLang="zh-TW" sz="2200" dirty="0">
                  <a:latin typeface="+mj-lt"/>
                  <a:ea typeface="華康中圓體" pitchFamily="49" charset="-12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zh-TW" altLang="en-US" dirty="0">
                    <a:latin typeface="+mj-lt"/>
                    <a:ea typeface="華康中圓體" pitchFamily="49" charset="-120"/>
                  </a:rPr>
                  <a:t>系統將</a:t>
                </a:r>
                <a:r>
                  <a:rPr lang="en-US" altLang="zh-TW" dirty="0">
                    <a:latin typeface="+mj-lt"/>
                    <a:ea typeface="華康中圓體" pitchFamily="49" charset="-120"/>
                  </a:rPr>
                  <a:t>MPEG</a:t>
                </a:r>
                <a:r>
                  <a:rPr lang="zh-TW" altLang="en-US" dirty="0">
                    <a:latin typeface="+mj-lt"/>
                    <a:ea typeface="華康中圓體" pitchFamily="49" charset="-120"/>
                  </a:rPr>
                  <a:t>格式的視訊檔案，透過資料流方式輸入到</a:t>
                </a:r>
                <a:r>
                  <a:rPr lang="en-US" altLang="zh-TW" dirty="0">
                    <a:latin typeface="+mj-lt"/>
                    <a:ea typeface="華康中圓體" pitchFamily="49" charset="-120"/>
                  </a:rPr>
                  <a:t>DirectShow </a:t>
                </a:r>
                <a:r>
                  <a:rPr lang="zh-TW" altLang="en-US" dirty="0">
                    <a:latin typeface="+mj-lt"/>
                    <a:ea typeface="華康中圓體" pitchFamily="49" charset="-120"/>
                  </a:rPr>
                  <a:t>過濾器，過濾器再根據輸入的媒體格式進行解壓工作，最後才經壓縮的影像畫面傳送到顯示器卡上加以顯示</a:t>
                </a:r>
              </a:p>
            </p:txBody>
          </p:sp>
        </p:grpSp>
        <p:pic>
          <p:nvPicPr>
            <p:cNvPr id="17" name="Picture 2" descr="J:\中心教材製作\七月份教材\藝術家用圖\藝術家用圖\簡報元件\簡報元件\人物\1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04549" y="2985553"/>
              <a:ext cx="538959" cy="1157827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9160" name="矩形 21"/>
          <p:cNvSpPr>
            <a:spLocks noChangeArrowheads="1"/>
          </p:cNvSpPr>
          <p:nvPr/>
        </p:nvSpPr>
        <p:spPr bwMode="auto">
          <a:xfrm>
            <a:off x="214313" y="1428750"/>
            <a:ext cx="2325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itchFamily="2" charset="2"/>
              <a:buChar char="n"/>
            </a:pPr>
            <a:r>
              <a:rPr lang="zh-TW" altLang="en-US" sz="2800">
                <a:latin typeface="華康中圓體" pitchFamily="49" charset="-120"/>
                <a:ea typeface="華康中圓體" pitchFamily="49" charset="-120"/>
              </a:rPr>
              <a:t>圖示說明：</a:t>
            </a:r>
            <a:endParaRPr lang="en-US" altLang="zh-TW" sz="2800"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DirectShow-</a:t>
            </a:r>
            <a:r>
              <a:rPr lang="zh-TW" altLang="en-US" dirty="0" smtClean="0"/>
              <a:t>過濾器</a:t>
            </a:r>
            <a:endParaRPr lang="zh-TW" altLang="en-US" dirty="0"/>
          </a:p>
        </p:txBody>
      </p:sp>
      <p:sp>
        <p:nvSpPr>
          <p:cNvPr id="50179" name="內容版面配置區 2"/>
          <p:cNvSpPr>
            <a:spLocks noGrp="1"/>
          </p:cNvSpPr>
          <p:nvPr>
            <p:ph sz="quarter" idx="1"/>
          </p:nvPr>
        </p:nvSpPr>
        <p:spPr>
          <a:xfrm>
            <a:off x="174625" y="1527175"/>
            <a:ext cx="8794750" cy="4830763"/>
          </a:xfrm>
        </p:spPr>
        <p:txBody>
          <a:bodyPr/>
          <a:lstStyle/>
          <a:p>
            <a:r>
              <a:rPr lang="en-US" altLang="zh-TW" dirty="0" smtClean="0">
                <a:latin typeface="+mj-lt"/>
                <a:ea typeface="華康中圓體" pitchFamily="49" charset="-120"/>
              </a:rPr>
              <a:t>DirectShow</a:t>
            </a:r>
            <a:r>
              <a:rPr lang="zh-TW" altLang="en-US" dirty="0" smtClean="0">
                <a:latin typeface="+mj-lt"/>
                <a:ea typeface="華康中圓體" pitchFamily="49" charset="-120"/>
              </a:rPr>
              <a:t>元件可有多組過濾器，以負責不同媒體格式檔的運算處理，由下圖所示來介紹：</a:t>
            </a:r>
            <a:endParaRPr lang="en-US" altLang="zh-TW" dirty="0" smtClean="0">
              <a:latin typeface="+mj-lt"/>
              <a:ea typeface="華康中圓體" pitchFamily="49" charset="-120"/>
            </a:endParaRPr>
          </a:p>
          <a:p>
            <a:pPr>
              <a:buFont typeface="Wingdings 2" pitchFamily="18" charset="2"/>
              <a:buNone/>
            </a:pPr>
            <a:endParaRPr lang="en-US" altLang="zh-TW" dirty="0" smtClean="0">
              <a:latin typeface="+mj-lt"/>
              <a:ea typeface="華康中圓體" pitchFamily="49" charset="-120"/>
            </a:endParaRPr>
          </a:p>
          <a:p>
            <a:pPr>
              <a:buFont typeface="Wingdings 2" pitchFamily="18" charset="2"/>
              <a:buNone/>
            </a:pPr>
            <a:endParaRPr lang="en-US" altLang="zh-TW" dirty="0" smtClean="0">
              <a:latin typeface="+mj-lt"/>
              <a:ea typeface="華康中圓體" pitchFamily="49" charset="-120"/>
            </a:endParaRPr>
          </a:p>
          <a:p>
            <a:pPr>
              <a:buFont typeface="Wingdings 2" pitchFamily="18" charset="2"/>
              <a:buNone/>
            </a:pPr>
            <a:endParaRPr lang="en-US" altLang="zh-TW" dirty="0" smtClean="0">
              <a:latin typeface="+mj-lt"/>
              <a:ea typeface="華康中圓體" pitchFamily="49" charset="-120"/>
            </a:endParaRPr>
          </a:p>
          <a:p>
            <a:pPr>
              <a:buFont typeface="Wingdings 2" pitchFamily="18" charset="2"/>
              <a:buNone/>
            </a:pPr>
            <a:endParaRPr lang="zh-TW" altLang="en-US" dirty="0" smtClean="0">
              <a:latin typeface="+mj-lt"/>
              <a:ea typeface="華康中圓體" pitchFamily="49" charset="-120"/>
            </a:endParaRPr>
          </a:p>
        </p:txBody>
      </p:sp>
      <p:grpSp>
        <p:nvGrpSpPr>
          <p:cNvPr id="3" name="群組 11"/>
          <p:cNvGrpSpPr>
            <a:grpSpLocks/>
          </p:cNvGrpSpPr>
          <p:nvPr/>
        </p:nvGrpSpPr>
        <p:grpSpPr bwMode="auto">
          <a:xfrm>
            <a:off x="354013" y="3000375"/>
            <a:ext cx="8789987" cy="1143000"/>
            <a:chOff x="214313" y="2928934"/>
            <a:chExt cx="8789987" cy="1143000"/>
          </a:xfrm>
        </p:grpSpPr>
        <p:sp>
          <p:nvSpPr>
            <p:cNvPr id="4" name="圓柱 3"/>
            <p:cNvSpPr/>
            <p:nvPr/>
          </p:nvSpPr>
          <p:spPr>
            <a:xfrm>
              <a:off x="214313" y="2928934"/>
              <a:ext cx="1000125" cy="928688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+mj-lt"/>
                  <a:ea typeface="華康中圓體" pitchFamily="49" charset="-120"/>
                </a:rPr>
                <a:t>媒體</a:t>
              </a:r>
              <a:endParaRPr lang="en-US" altLang="zh-TW" dirty="0">
                <a:solidFill>
                  <a:schemeClr val="tx1"/>
                </a:solidFill>
                <a:latin typeface="+mj-lt"/>
                <a:ea typeface="華康中圓體" pitchFamily="49" charset="-120"/>
              </a:endParaRPr>
            </a:p>
            <a:p>
              <a:pPr algn="ctr"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+mj-lt"/>
                  <a:ea typeface="華康中圓體" pitchFamily="49" charset="-120"/>
                </a:rPr>
                <a:t>檔案</a:t>
              </a:r>
            </a:p>
          </p:txBody>
        </p:sp>
        <p:sp>
          <p:nvSpPr>
            <p:cNvPr id="5" name="向右箭號 4"/>
            <p:cNvSpPr/>
            <p:nvPr/>
          </p:nvSpPr>
          <p:spPr>
            <a:xfrm>
              <a:off x="1285875" y="3306759"/>
              <a:ext cx="434975" cy="26511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+mj-lt"/>
              </a:endParaRPr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1785938" y="3000372"/>
              <a:ext cx="2071687" cy="8572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+mj-lt"/>
                  <a:ea typeface="華康中圓體" pitchFamily="49" charset="-120"/>
                </a:rPr>
                <a:t>第一組</a:t>
              </a:r>
              <a:endParaRPr lang="en-US" altLang="zh-TW" dirty="0">
                <a:solidFill>
                  <a:schemeClr val="tx1"/>
                </a:solidFill>
                <a:latin typeface="+mj-lt"/>
                <a:ea typeface="華康中圓體" pitchFamily="49" charset="-120"/>
              </a:endParaRPr>
            </a:p>
            <a:p>
              <a:pPr algn="ctr">
                <a:defRPr/>
              </a:pPr>
              <a:r>
                <a:rPr lang="en-US" altLang="zh-TW" sz="1700" dirty="0">
                  <a:solidFill>
                    <a:schemeClr val="tx1"/>
                  </a:solidFill>
                  <a:latin typeface="+mj-lt"/>
                  <a:ea typeface="華康中圓體" pitchFamily="49" charset="-120"/>
                </a:rPr>
                <a:t>DirectShow</a:t>
              </a:r>
              <a:r>
                <a:rPr lang="zh-TW" altLang="en-US" sz="1700" dirty="0">
                  <a:solidFill>
                    <a:schemeClr val="tx1"/>
                  </a:solidFill>
                  <a:latin typeface="+mj-lt"/>
                  <a:ea typeface="華康中圓體" pitchFamily="49" charset="-120"/>
                </a:rPr>
                <a:t>過濾器</a:t>
              </a:r>
            </a:p>
          </p:txBody>
        </p:sp>
        <p:sp>
          <p:nvSpPr>
            <p:cNvPr id="7" name="向右箭號 6"/>
            <p:cNvSpPr/>
            <p:nvPr/>
          </p:nvSpPr>
          <p:spPr>
            <a:xfrm>
              <a:off x="3929063" y="3286122"/>
              <a:ext cx="500062" cy="285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1400" dirty="0">
                  <a:solidFill>
                    <a:srgbClr val="0000CC"/>
                  </a:solidFill>
                  <a:latin typeface="+mj-lt"/>
                  <a:ea typeface="華康中圓體" pitchFamily="49" charset="-120"/>
                </a:rPr>
                <a:t>輸出資料流</a:t>
              </a: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4518025" y="2981322"/>
              <a:ext cx="2155825" cy="8572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zh-TW" dirty="0">
                <a:latin typeface="+mj-lt"/>
              </a:endParaRPr>
            </a:p>
            <a:p>
              <a:pPr algn="ctr">
                <a:defRPr/>
              </a:pPr>
              <a:endParaRPr lang="en-US" altLang="zh-TW" dirty="0">
                <a:latin typeface="+mj-lt"/>
              </a:endParaRPr>
            </a:p>
            <a:p>
              <a:pPr algn="ctr"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+mj-lt"/>
                  <a:ea typeface="華康中圓體" pitchFamily="49" charset="-120"/>
                </a:rPr>
                <a:t>第二組</a:t>
              </a:r>
              <a:endParaRPr lang="en-US" altLang="zh-TW" dirty="0">
                <a:solidFill>
                  <a:schemeClr val="tx1"/>
                </a:solidFill>
                <a:latin typeface="+mj-lt"/>
                <a:ea typeface="華康中圓體" pitchFamily="49" charset="-120"/>
              </a:endParaRPr>
            </a:p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  <a:latin typeface="+mj-lt"/>
                  <a:ea typeface="華康中圓體" pitchFamily="49" charset="-120"/>
                </a:rPr>
                <a:t>DirectShow</a:t>
              </a:r>
              <a:r>
                <a:rPr lang="zh-TW" altLang="en-US" dirty="0">
                  <a:solidFill>
                    <a:schemeClr val="tx1"/>
                  </a:solidFill>
                  <a:latin typeface="+mj-lt"/>
                  <a:ea typeface="華康中圓體" pitchFamily="49" charset="-120"/>
                </a:rPr>
                <a:t>過濾器</a:t>
              </a:r>
            </a:p>
            <a:p>
              <a:pPr algn="ctr">
                <a:defRPr/>
              </a:pPr>
              <a:endParaRPr lang="en-US" altLang="zh-TW" dirty="0">
                <a:latin typeface="+mj-lt"/>
              </a:endParaRPr>
            </a:p>
            <a:p>
              <a:pPr algn="ctr">
                <a:defRPr/>
              </a:pPr>
              <a:endParaRPr lang="zh-TW" altLang="en-US" dirty="0">
                <a:latin typeface="+mj-lt"/>
              </a:endParaRPr>
            </a:p>
          </p:txBody>
        </p:sp>
        <p:sp>
          <p:nvSpPr>
            <p:cNvPr id="9" name="向右箭號 8"/>
            <p:cNvSpPr/>
            <p:nvPr/>
          </p:nvSpPr>
          <p:spPr>
            <a:xfrm>
              <a:off x="6786563" y="3286122"/>
              <a:ext cx="428625" cy="285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+mj-lt"/>
              </a:endParaRPr>
            </a:p>
          </p:txBody>
        </p:sp>
        <p:pic>
          <p:nvPicPr>
            <p:cNvPr id="50192" name="Picture 2" descr="C:\Program Files\Microsoft Office\MEDIA\CAGCAT10\j0285750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750" y="2928934"/>
              <a:ext cx="186055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群組 12"/>
          <p:cNvGrpSpPr>
            <a:grpSpLocks/>
          </p:cNvGrpSpPr>
          <p:nvPr/>
        </p:nvGrpSpPr>
        <p:grpSpPr bwMode="auto">
          <a:xfrm>
            <a:off x="683568" y="4365104"/>
            <a:ext cx="7671196" cy="1864692"/>
            <a:chOff x="2604549" y="2500306"/>
            <a:chExt cx="5110723" cy="1643074"/>
          </a:xfrm>
        </p:grpSpPr>
        <p:grpSp>
          <p:nvGrpSpPr>
            <p:cNvPr id="11" name="群組 67"/>
            <p:cNvGrpSpPr>
              <a:grpSpLocks/>
            </p:cNvGrpSpPr>
            <p:nvPr/>
          </p:nvGrpSpPr>
          <p:grpSpPr bwMode="auto">
            <a:xfrm>
              <a:off x="2643174" y="2500306"/>
              <a:ext cx="5072098" cy="1607696"/>
              <a:chOff x="2900351" y="4786322"/>
              <a:chExt cx="5072098" cy="1607696"/>
            </a:xfrm>
          </p:grpSpPr>
          <p:grpSp>
            <p:nvGrpSpPr>
              <p:cNvPr id="12" name="群組 67"/>
              <p:cNvGrpSpPr>
                <a:grpSpLocks noChangeAspect="1"/>
              </p:cNvGrpSpPr>
              <p:nvPr/>
            </p:nvGrpSpPr>
            <p:grpSpPr>
              <a:xfrm>
                <a:off x="2900351" y="4786322"/>
                <a:ext cx="5072098" cy="1607696"/>
                <a:chOff x="4143372" y="803654"/>
                <a:chExt cx="4714450" cy="2009619"/>
              </a:xfrm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grpSpPr>
            <p:sp>
              <p:nvSpPr>
                <p:cNvPr id="18" name="AutoShape 11"/>
                <p:cNvSpPr>
                  <a:spLocks noChangeArrowheads="1"/>
                </p:cNvSpPr>
                <p:nvPr/>
              </p:nvSpPr>
              <p:spPr bwMode="auto">
                <a:xfrm>
                  <a:off x="4143372" y="803654"/>
                  <a:ext cx="4714450" cy="2009619"/>
                </a:xfrm>
                <a:prstGeom prst="roundRect">
                  <a:avLst>
                    <a:gd name="adj" fmla="val 11741"/>
                  </a:avLst>
                </a:prstGeom>
                <a:solidFill>
                  <a:schemeClr val="accent4"/>
                </a:solidFill>
                <a:ln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anchor="ctr"/>
                <a:lstStyle>
                  <a:defPPr>
                    <a:defRPr lang="zh-TW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19" name="AutoShape 11_0"/>
                <p:cNvSpPr>
                  <a:spLocks noChangeArrowheads="1"/>
                </p:cNvSpPr>
                <p:nvPr/>
              </p:nvSpPr>
              <p:spPr bwMode="auto">
                <a:xfrm>
                  <a:off x="4209533" y="929293"/>
                  <a:ext cx="4551864" cy="1838905"/>
                </a:xfrm>
                <a:prstGeom prst="roundRect">
                  <a:avLst>
                    <a:gd name="adj" fmla="val 12127"/>
                  </a:avLst>
                </a:prstGeom>
                <a:solidFill>
                  <a:schemeClr val="bg1"/>
                </a:solidFill>
                <a:ln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anchor="ctr"/>
                <a:lstStyle>
                  <a:defPPr>
                    <a:defRPr lang="zh-TW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zh-TW" altLang="en-US"/>
                </a:p>
              </p:txBody>
            </p:sp>
          </p:grpSp>
          <p:sp>
            <p:nvSpPr>
              <p:cNvPr id="50185" name="文字方塊 16"/>
              <p:cNvSpPr txBox="1">
                <a:spLocks noChangeArrowheads="1"/>
              </p:cNvSpPr>
              <p:nvPr/>
            </p:nvSpPr>
            <p:spPr bwMode="auto">
              <a:xfrm>
                <a:off x="3411066" y="4967461"/>
                <a:ext cx="4450588" cy="1204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zh-TW" altLang="en-US" sz="2200" dirty="0">
                    <a:latin typeface="華康中圓體" pitchFamily="49" charset="-120"/>
                    <a:ea typeface="華康中圓體" pitchFamily="49" charset="-120"/>
                  </a:rPr>
                  <a:t>說明：</a:t>
                </a:r>
                <a:endParaRPr lang="en-US" altLang="zh-TW" sz="2200" dirty="0">
                  <a:latin typeface="華康中圓體" pitchFamily="49" charset="-120"/>
                  <a:ea typeface="華康中圓體" pitchFamily="49" charset="-120"/>
                </a:endParaRPr>
              </a:p>
              <a:p>
                <a:pPr>
                  <a:lnSpc>
                    <a:spcPct val="15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</a:pPr>
                <a:r>
                  <a:rPr lang="zh-TW" altLang="en-US" dirty="0">
                    <a:latin typeface="華康中圓體" pitchFamily="49" charset="-120"/>
                    <a:ea typeface="華康中圓體" pitchFamily="49" charset="-120"/>
                  </a:rPr>
                  <a:t>過濾器可以相互組合使用，也就是可以將第一個過濾器的運算結果輸出資料流，導向第二個過濾器做進一步處理</a:t>
                </a:r>
              </a:p>
            </p:txBody>
          </p:sp>
        </p:grpSp>
        <p:pic>
          <p:nvPicPr>
            <p:cNvPr id="15" name="Picture 2" descr="J:\中心教材製作\七月份教材\藝術家用圖\藝術家用圖\簡報元件\簡報元件\人物\1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04549" y="2985851"/>
              <a:ext cx="538734" cy="1157529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DirectPlay</a:t>
            </a:r>
            <a:endParaRPr lang="zh-TW" altLang="en-US" dirty="0"/>
          </a:p>
        </p:txBody>
      </p:sp>
      <p:sp>
        <p:nvSpPr>
          <p:cNvPr id="51203" name="內容版面配置區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8307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TW" sz="2500" dirty="0" smtClean="0">
                <a:latin typeface="+mj-lt"/>
                <a:ea typeface="華康中圓體" pitchFamily="49" charset="-120"/>
              </a:rPr>
              <a:t>DirectPlay</a:t>
            </a:r>
            <a:r>
              <a:rPr lang="zh-TW" altLang="en-US" sz="2500" dirty="0" smtClean="0">
                <a:latin typeface="+mj-lt"/>
                <a:ea typeface="華康中圓體" pitchFamily="49" charset="-120"/>
              </a:rPr>
              <a:t>是</a:t>
            </a:r>
            <a:r>
              <a:rPr lang="zh-TW" altLang="en-US" sz="2500" dirty="0" smtClean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爲了滿足近來流行的網路遊戲而開發的</a:t>
            </a:r>
            <a:r>
              <a:rPr lang="en-US" altLang="zh-TW" sz="2500" dirty="0" smtClean="0">
                <a:solidFill>
                  <a:srgbClr val="FF0000"/>
                </a:solidFill>
                <a:latin typeface="+mj-lt"/>
                <a:ea typeface="華康中圓體" pitchFamily="49" charset="-120"/>
              </a:rPr>
              <a:t>API</a:t>
            </a:r>
            <a:r>
              <a:rPr lang="zh-TW" altLang="en-US" sz="2500" dirty="0" smtClean="0">
                <a:latin typeface="+mj-lt"/>
                <a:ea typeface="華康中圓體" pitchFamily="49" charset="-120"/>
              </a:rPr>
              <a:t>，此外也提供網路對談的功能，以及保密的措施。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 sz="2500" dirty="0" smtClean="0">
                <a:latin typeface="+mj-lt"/>
                <a:ea typeface="華康中圓體" pitchFamily="49" charset="-120"/>
              </a:rPr>
              <a:t>DirectPlay</a:t>
            </a:r>
            <a:r>
              <a:rPr lang="zh-TW" altLang="en-US" sz="2500" dirty="0" smtClean="0">
                <a:latin typeface="+mj-lt"/>
                <a:ea typeface="華康中圓體" pitchFamily="49" charset="-120"/>
              </a:rPr>
              <a:t>可以協助分析出幾種不同的通訊協定之間的差異性。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sz="2500" dirty="0" smtClean="0">
                <a:latin typeface="+mj-lt"/>
                <a:ea typeface="華康中圓體" pitchFamily="49" charset="-120"/>
              </a:rPr>
              <a:t>如果使用</a:t>
            </a:r>
            <a:r>
              <a:rPr lang="en-US" altLang="zh-TW" sz="2500" dirty="0" smtClean="0">
                <a:latin typeface="+mj-lt"/>
                <a:ea typeface="華康中圓體" pitchFamily="49" charset="-120"/>
              </a:rPr>
              <a:t>DirectPlay</a:t>
            </a:r>
            <a:r>
              <a:rPr lang="zh-TW" altLang="en-US" sz="2500" dirty="0" smtClean="0">
                <a:latin typeface="+mj-lt"/>
                <a:ea typeface="華康中圓體" pitchFamily="49" charset="-120"/>
              </a:rPr>
              <a:t>，便可以撰寫一套支援</a:t>
            </a:r>
            <a:r>
              <a:rPr lang="en-US" altLang="zh-TW" sz="2500" dirty="0" smtClean="0">
                <a:latin typeface="+mj-lt"/>
                <a:ea typeface="華康中圓體" pitchFamily="49" charset="-120"/>
              </a:rPr>
              <a:t>IPX</a:t>
            </a:r>
            <a:r>
              <a:rPr lang="zh-TW" altLang="en-US" sz="2500" dirty="0" smtClean="0">
                <a:latin typeface="+mj-lt"/>
                <a:ea typeface="華康中圓體" pitchFamily="49" charset="-120"/>
              </a:rPr>
              <a:t>、</a:t>
            </a:r>
            <a:r>
              <a:rPr lang="en-US" altLang="zh-TW" sz="2500" dirty="0" smtClean="0">
                <a:latin typeface="+mj-lt"/>
                <a:ea typeface="華康中圓體" pitchFamily="49" charset="-120"/>
              </a:rPr>
              <a:t>TCP/IP</a:t>
            </a:r>
            <a:r>
              <a:rPr lang="zh-TW" altLang="en-US" sz="2500" dirty="0" smtClean="0">
                <a:latin typeface="+mj-lt"/>
                <a:ea typeface="華康中圓體" pitchFamily="49" charset="-120"/>
              </a:rPr>
              <a:t>、序列、數據機通訊，以及其它不同網路通訊協定的程式碼，否則就必須自行開發這些不同且繁雜瑣碎的通訊協定程式碼。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華康中圓體(P)" pitchFamily="34" charset="-120"/>
                <a:cs typeface="Times New Roman" pitchFamily="18" charset="0"/>
              </a:rPr>
              <a:t>C/C++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程式語言</a:t>
            </a:r>
            <a:endParaRPr lang="zh-TW" altLang="en-US" dirty="0" smtClean="0">
              <a:ea typeface="華康中圓體(P)" pitchFamily="34" charset="-120"/>
              <a:cs typeface="Times New Roman" pitchFamily="18" charset="0"/>
            </a:endParaRPr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zh-TW" altLang="en-US" sz="2400" dirty="0" smtClean="0">
                <a:latin typeface="Times New Roman" pitchFamily="18" charset="0"/>
                <a:ea typeface="華康中圓體" pitchFamily="49" charset="-120"/>
              </a:rPr>
              <a:t>執行平台</a:t>
            </a:r>
            <a:endParaRPr lang="en-US" altLang="zh-TW" sz="2400" dirty="0" smtClean="0">
              <a:latin typeface="Times New Roman" pitchFamily="18" charset="0"/>
              <a:ea typeface="華康中圓體" pitchFamily="49" charset="-120"/>
            </a:endParaRPr>
          </a:p>
          <a:p>
            <a:pPr marL="742950" lvl="1" indent="-285750" eaLnBrk="1" hangingPunct="1">
              <a:defRPr/>
            </a:pP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編譯器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(Compiler)</a:t>
            </a:r>
            <a:r>
              <a:rPr lang="zh-TW" altLang="en-US" sz="2100" dirty="0" smtClean="0">
                <a:latin typeface="+mj-lt"/>
                <a:ea typeface="華康中圓體" pitchFamily="49" charset="-120"/>
              </a:rPr>
              <a:t>：採用整批作業（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Batch</a:t>
            </a:r>
            <a:r>
              <a:rPr lang="zh-TW" altLang="en-US" sz="2100" dirty="0" smtClean="0">
                <a:latin typeface="+mj-lt"/>
                <a:ea typeface="華康中圓體" pitchFamily="49" charset="-120"/>
              </a:rPr>
              <a:t>）方式來處理程式轉譯的工作，可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將原始程式區分為數個階段轉換為機器可讀的可執行檔。經過編譯後，會產生「目的檔」</a:t>
            </a:r>
            <a:r>
              <a:rPr lang="en-US" altLang="zh-TW" sz="2100" dirty="0" smtClean="0">
                <a:latin typeface="+mn-ea"/>
                <a:ea typeface="+mn-ea"/>
              </a:rPr>
              <a:t>(.</a:t>
            </a:r>
            <a:r>
              <a:rPr lang="en-US" altLang="zh-TW" sz="2100" dirty="0" err="1" smtClean="0">
                <a:latin typeface="+mn-ea"/>
                <a:ea typeface="+mn-ea"/>
              </a:rPr>
              <a:t>obj</a:t>
            </a:r>
            <a:r>
              <a:rPr lang="en-US" altLang="zh-TW" sz="2100" dirty="0" smtClean="0">
                <a:latin typeface="+mn-ea"/>
                <a:ea typeface="+mn-ea"/>
              </a:rPr>
              <a:t>)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和「執行檔」</a:t>
            </a:r>
            <a:r>
              <a:rPr lang="en-US" altLang="zh-TW" sz="2100" dirty="0" smtClean="0">
                <a:latin typeface="+mn-ea"/>
                <a:ea typeface="+mn-ea"/>
              </a:rPr>
              <a:t>(.exe)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兩個檔案。當原始程式每修改一次就必須重新編譯。</a:t>
            </a:r>
            <a:endParaRPr lang="en-US" altLang="zh-TW" sz="2100" dirty="0" smtClean="0">
              <a:latin typeface="Times New Roman" pitchFamily="18" charset="0"/>
              <a:ea typeface="華康中圓體" pitchFamily="49" charset="-120"/>
            </a:endParaRPr>
          </a:p>
          <a:p>
            <a:pPr marL="742950" lvl="1" indent="-285750" eaLnBrk="1" hangingPunct="1">
              <a:defRPr/>
            </a:pPr>
            <a:r>
              <a:rPr lang="en-US" altLang="zh-TW" sz="2100" dirty="0" smtClean="0">
                <a:latin typeface="+mn-ea"/>
                <a:ea typeface="+mn-ea"/>
              </a:rPr>
              <a:t>C/C++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所提供的標準函式庫有限，常須叫系統所提供的功能，因此使用</a:t>
            </a:r>
            <a:r>
              <a:rPr lang="en-US" altLang="zh-TW" sz="2100" dirty="0" smtClean="0">
                <a:latin typeface="+mn-ea"/>
                <a:ea typeface="+mn-ea"/>
              </a:rPr>
              <a:t>C/C++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所撰寫的程式，通常只能於單一平台上執行。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補充</a:t>
            </a:r>
            <a:endParaRPr lang="zh-TW" altLang="en-US" dirty="0"/>
          </a:p>
        </p:txBody>
      </p:sp>
      <p:sp>
        <p:nvSpPr>
          <p:cNvPr id="52227" name="內容版面配置區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 smtClean="0">
                <a:latin typeface="+mj-lt"/>
                <a:ea typeface="華康中圓體" pitchFamily="49" charset="-120"/>
              </a:rPr>
              <a:t>DirectX </a:t>
            </a:r>
            <a:r>
              <a:rPr lang="zh-TW" altLang="en-US" dirty="0" smtClean="0">
                <a:latin typeface="+mj-lt"/>
                <a:ea typeface="華康中圓體" pitchFamily="49" charset="-120"/>
              </a:rPr>
              <a:t>和</a:t>
            </a:r>
            <a:r>
              <a:rPr lang="en-US" altLang="zh-TW" dirty="0" smtClean="0">
                <a:latin typeface="+mj-lt"/>
                <a:ea typeface="華康中圓體" pitchFamily="49" charset="-120"/>
              </a:rPr>
              <a:t>OpenGL</a:t>
            </a:r>
            <a:r>
              <a:rPr lang="zh-TW" altLang="en-US" dirty="0" smtClean="0">
                <a:latin typeface="+mj-lt"/>
                <a:ea typeface="華康中圓體" pitchFamily="49" charset="-120"/>
              </a:rPr>
              <a:t>支援度的差別在於：</a:t>
            </a:r>
            <a:endParaRPr lang="en-US" altLang="zh-TW" dirty="0" smtClean="0">
              <a:latin typeface="+mj-lt"/>
              <a:ea typeface="華康中圓體" pitchFamily="49" charset="-12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TW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DirectX </a:t>
            </a:r>
            <a:r>
              <a:rPr lang="zh-TW" altLang="en-US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是微軟開發的所以只提供在</a:t>
            </a:r>
            <a:r>
              <a:rPr lang="en-US" altLang="zh-TW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Microsoft</a:t>
            </a:r>
            <a:r>
              <a:rPr lang="zh-TW" altLang="en-US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的作業系統。</a:t>
            </a:r>
            <a:endParaRPr lang="en-US" altLang="zh-TW" dirty="0" smtClean="0">
              <a:solidFill>
                <a:schemeClr val="tx1"/>
              </a:solidFill>
              <a:latin typeface="+mj-lt"/>
              <a:ea typeface="華康中圓體" pitchFamily="49" charset="-12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TW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OpenGL </a:t>
            </a:r>
            <a:r>
              <a:rPr lang="zh-TW" altLang="en-US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可以跨程式語言、跨平臺使用。</a:t>
            </a:r>
            <a:endParaRPr lang="en-US" altLang="zh-TW" dirty="0" smtClean="0">
              <a:solidFill>
                <a:schemeClr val="tx1"/>
              </a:solidFill>
              <a:latin typeface="+mj-lt"/>
              <a:ea typeface="華康中圓體" pitchFamily="49" charset="-12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TW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DirectX </a:t>
            </a:r>
            <a:r>
              <a:rPr lang="zh-TW" altLang="en-US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比較普及，因為所有灌有</a:t>
            </a:r>
            <a:r>
              <a:rPr lang="en-US" altLang="zh-TW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WINDOWS</a:t>
            </a:r>
            <a:r>
              <a:rPr lang="zh-TW" altLang="en-US" dirty="0" smtClean="0">
                <a:solidFill>
                  <a:schemeClr val="tx1"/>
                </a:solidFill>
                <a:latin typeface="+mj-lt"/>
                <a:ea typeface="華康中圓體" pitchFamily="49" charset="-120"/>
              </a:rPr>
              <a:t>的電腦都有內建支援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華康中圓體(P)" pitchFamily="34" charset="-120"/>
                <a:cs typeface="Times New Roman" pitchFamily="18" charset="0"/>
              </a:rPr>
              <a:t>C/C++</a:t>
            </a:r>
            <a:r>
              <a:rPr lang="zh-TW" altLang="en-US" dirty="0" smtClean="0">
                <a:latin typeface="Times New Roman" pitchFamily="18" charset="0"/>
                <a:ea typeface="華康中圓體(P)" pitchFamily="34" charset="-120"/>
                <a:cs typeface="Times New Roman" pitchFamily="18" charset="0"/>
              </a:rPr>
              <a:t>程式語言</a:t>
            </a:r>
            <a:endParaRPr lang="zh-TW" altLang="en-US" dirty="0" smtClean="0">
              <a:ea typeface="華康中圓體(P)" pitchFamily="34" charset="-120"/>
              <a:cs typeface="Times New Roman" pitchFamily="18" charset="0"/>
            </a:endParaRPr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zh-TW" altLang="en-US" sz="2400" dirty="0" smtClean="0">
                <a:latin typeface="Times New Roman" pitchFamily="18" charset="0"/>
                <a:ea typeface="華康中圓體" pitchFamily="49" charset="-120"/>
              </a:rPr>
              <a:t>執行平台</a:t>
            </a:r>
            <a:endParaRPr lang="en-US" altLang="zh-TW" sz="2400" dirty="0" smtClean="0">
              <a:latin typeface="Times New Roman" pitchFamily="18" charset="0"/>
              <a:ea typeface="華康中圓體" pitchFamily="49" charset="-120"/>
            </a:endParaRPr>
          </a:p>
          <a:p>
            <a:pPr marL="742950" lvl="1" indent="-285750" eaLnBrk="1" hangingPunct="1"/>
            <a:r>
              <a:rPr lang="en-US" altLang="zh-TW" sz="2100" dirty="0" smtClean="0">
                <a:latin typeface="+mj-lt"/>
                <a:ea typeface="華康中圓體" pitchFamily="49" charset="-120"/>
              </a:rPr>
              <a:t>C/C++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撰寫出來的程式在呼叫系統功能或元件時較為方便，因為早期有些作業系統是以該程式語言撰寫，例如呼叫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Windows API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、</a:t>
            </a:r>
            <a:r>
              <a:rPr lang="en-US" altLang="zh-TW" sz="2100" dirty="0" smtClean="0">
                <a:latin typeface="+mj-lt"/>
                <a:ea typeface="華康中圓體" pitchFamily="49" charset="-120"/>
              </a:rPr>
              <a:t>DirectX</a:t>
            </a:r>
            <a:r>
              <a:rPr lang="zh-TW" altLang="en-US" sz="2100" dirty="0" smtClean="0">
                <a:latin typeface="Times New Roman" pitchFamily="18" charset="0"/>
                <a:ea typeface="華康中圓體" pitchFamily="49" charset="-120"/>
              </a:rPr>
              <a:t>功能等。</a:t>
            </a:r>
            <a:endParaRPr lang="en-US" altLang="zh-TW" sz="2100" dirty="0" smtClean="0">
              <a:latin typeface="Times New Roman" pitchFamily="18" charset="0"/>
              <a:ea typeface="華康中圓體" pitchFamily="49" charset="-12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ccabe55b-135c-4062-0020-2600006b005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933d3a5-ea69-427e-003a-4b00005a680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933d3a5-ea69-427e-003a-4b00005a680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933d3a5-ea69-427e-003a-4b00005a680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dc37adf-7310-43c4-0000-00006f00430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f6ee5d-68d6-453b-0000-7b007550360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e73da6c-ba7f-4eaf-0000-55024c144c3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e73da6c-ba7f-4eaf-0000-55024c144c3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c47eb47-f0ae-46c1-0033-00000000000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c47eb47-f0ae-46c1-0033-0000000000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69789f1-33e4-4fd6-0000-000011725e0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c47eb47-f0ae-46c1-0033-00000000000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c47eb47-f0ae-46c1-0033-00000000000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c47eb47-f0ae-46c1-0033-00000000000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c47eb47-f0ae-46c1-0033-00000000000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609156c-db6c-43a2-0000-650b68173c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609156c-db6c-43a2-0000-650b68173c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609156c-db6c-43a2-0000-650b68173c7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609156c-db6c-43a2-0000-650b68173c7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609156c-db6c-43a2-0000-650b68173c7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609156c-db6c-43a2-0000-650b68173c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69789f1-33e4-4fd6-0000-000011725e0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609156c-db6c-43a2-0000-650b68173c7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609156c-db6c-43a2-0000-650b68173c7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609156c-db6c-43a2-0000-650b68173c7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609156c-db6c-43a2-0000-650b68173c7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609156c-db6c-43a2-0000-650b68173c7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609156c-db6c-43a2-0000-650b68173c7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609156c-db6c-43a2-0000-650b68173c7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609156c-db6c-43a2-0000-650b68173c7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1091be8-1246-4132-0046-7b0000004d0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1091be8-1246-4132-0046-7b0000004d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d1705c3-e362-44aa-0067-790067000c0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1091be8-1246-4132-0046-7b0000004d0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1091be8-1246-4132-0046-7b0000004d0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1091be8-1246-4132-0046-7b0000004d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d3b7b9c-78f6-4fa4-0000-3600001c00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5e14bfe-0f47-4101-0000-5200507f001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d235417-0367-4d80-005e-0000000641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182ab5a-a9e5-419a-002f-0e002e004e0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ccabe55b-135c-4062-0020-2600006b0059"/>
</p:tagLst>
</file>

<file path=ppt/theme/theme1.xml><?xml version="1.0" encoding="utf-8"?>
<a:theme xmlns:a="http://schemas.openxmlformats.org/drawingml/2006/main" name="cdb2004199l">
  <a:themeElements>
    <a:clrScheme name="Office 佈景主題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229450"/>
      </a:accent1>
      <a:accent2>
        <a:srgbClr val="E3892F"/>
      </a:accent2>
      <a:accent3>
        <a:srgbClr val="FFFFFF"/>
      </a:accent3>
      <a:accent4>
        <a:srgbClr val="000000"/>
      </a:accent4>
      <a:accent5>
        <a:srgbClr val="ABC8B3"/>
      </a:accent5>
      <a:accent6>
        <a:srgbClr val="CE7C2A"/>
      </a:accent6>
      <a:hlink>
        <a:srgbClr val="0099CC"/>
      </a:hlink>
      <a:folHlink>
        <a:srgbClr val="855ADA"/>
      </a:folHlink>
    </a:clrScheme>
    <a:fontScheme name="Office 佈景主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64B4DC"/>
        </a:accent1>
        <a:accent2>
          <a:srgbClr val="EA4A46"/>
        </a:accent2>
        <a:accent3>
          <a:srgbClr val="FFFFFF"/>
        </a:accent3>
        <a:accent4>
          <a:srgbClr val="000000"/>
        </a:accent4>
        <a:accent5>
          <a:srgbClr val="B8D6EB"/>
        </a:accent5>
        <a:accent6>
          <a:srgbClr val="D4423F"/>
        </a:accent6>
        <a:hlink>
          <a:srgbClr val="441FCD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480048"/>
        </a:dk2>
        <a:lt2>
          <a:srgbClr val="C0C0C0"/>
        </a:lt2>
        <a:accent1>
          <a:srgbClr val="DE791E"/>
        </a:accent1>
        <a:accent2>
          <a:srgbClr val="38A0DA"/>
        </a:accent2>
        <a:accent3>
          <a:srgbClr val="FFFFFF"/>
        </a:accent3>
        <a:accent4>
          <a:srgbClr val="000000"/>
        </a:accent4>
        <a:accent5>
          <a:srgbClr val="ECBEAB"/>
        </a:accent5>
        <a:accent6>
          <a:srgbClr val="3291C5"/>
        </a:accent6>
        <a:hlink>
          <a:srgbClr val="009999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229450"/>
        </a:accent1>
        <a:accent2>
          <a:srgbClr val="E3892F"/>
        </a:accent2>
        <a:accent3>
          <a:srgbClr val="FFFFFF"/>
        </a:accent3>
        <a:accent4>
          <a:srgbClr val="000000"/>
        </a:accent4>
        <a:accent5>
          <a:srgbClr val="ABC8B3"/>
        </a:accent5>
        <a:accent6>
          <a:srgbClr val="CE7C2A"/>
        </a:accent6>
        <a:hlink>
          <a:srgbClr val="0099CC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cdb2004199l</Template>
  <TotalTime>1147</TotalTime>
  <Words>6535</Words>
  <Application>Microsoft Office PowerPoint</Application>
  <PresentationFormat>如螢幕大小 (4:3)</PresentationFormat>
  <Paragraphs>542</Paragraphs>
  <Slides>80</Slides>
  <Notes>4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80</vt:i4>
      </vt:variant>
    </vt:vector>
  </HeadingPairs>
  <TitlesOfParts>
    <vt:vector size="83" baseType="lpstr">
      <vt:lpstr>cdb2004199l</vt:lpstr>
      <vt:lpstr>Image</vt:lpstr>
      <vt:lpstr>Package</vt:lpstr>
      <vt:lpstr>動畫與遊戲設計</vt:lpstr>
      <vt:lpstr>單元架構 </vt:lpstr>
      <vt:lpstr>遊戲開發工具</vt:lpstr>
      <vt:lpstr>遊戲開發工具簡介</vt:lpstr>
      <vt:lpstr>遊戲開發工具簡介</vt:lpstr>
      <vt:lpstr>C/C++程式語言</vt:lpstr>
      <vt:lpstr>C/C++程式語言</vt:lpstr>
      <vt:lpstr>C/C++程式語言</vt:lpstr>
      <vt:lpstr>C/C++程式語言</vt:lpstr>
      <vt:lpstr>C/C++程式語言</vt:lpstr>
      <vt:lpstr>C/C++程式語言</vt:lpstr>
      <vt:lpstr>C/C++程式語言</vt:lpstr>
      <vt:lpstr>C/C++程式語言</vt:lpstr>
      <vt:lpstr>C/C++程式語言</vt:lpstr>
      <vt:lpstr>C/C++程式語言</vt:lpstr>
      <vt:lpstr>C/C++程式語言</vt:lpstr>
      <vt:lpstr>C/C++程式語言</vt:lpstr>
      <vt:lpstr>C/C++程式語言</vt:lpstr>
      <vt:lpstr>C/C++程式語言</vt:lpstr>
      <vt:lpstr>Visual Basic程式語言</vt:lpstr>
      <vt:lpstr>Visual Basic程式語言</vt:lpstr>
      <vt:lpstr>Visual Basic程式語言</vt:lpstr>
      <vt:lpstr>Visual Basic程式語言</vt:lpstr>
      <vt:lpstr>Visual Basic程式語言</vt:lpstr>
      <vt:lpstr>Visual Basic程式語言</vt:lpstr>
      <vt:lpstr>Java程式語言</vt:lpstr>
      <vt:lpstr>Java程式語言</vt:lpstr>
      <vt:lpstr>Java程式語言</vt:lpstr>
      <vt:lpstr>Java程式語言</vt:lpstr>
      <vt:lpstr>Java程式語言</vt:lpstr>
      <vt:lpstr>Java程式語言</vt:lpstr>
      <vt:lpstr>Java程式語言</vt:lpstr>
      <vt:lpstr>Java程式語言</vt:lpstr>
      <vt:lpstr>Java程式語言</vt:lpstr>
      <vt:lpstr>Java程式語言</vt:lpstr>
      <vt:lpstr>Java程式語言</vt:lpstr>
      <vt:lpstr>Java程式語言</vt:lpstr>
      <vt:lpstr>Java程式語言</vt:lpstr>
      <vt:lpstr>Java程式語言</vt:lpstr>
      <vt:lpstr>Flash與ActionScript</vt:lpstr>
      <vt:lpstr>Flash與ActionScript</vt:lpstr>
      <vt:lpstr>Flash與ActionScript</vt:lpstr>
      <vt:lpstr>Flash與ActionScript</vt:lpstr>
      <vt:lpstr>Flash與ActionScript</vt:lpstr>
      <vt:lpstr>OpenGL簡介</vt:lpstr>
      <vt:lpstr>OpenGL發展史</vt:lpstr>
      <vt:lpstr>OpenGL發展史</vt:lpstr>
      <vt:lpstr>OpenGL函式說明</vt:lpstr>
      <vt:lpstr>OpenGL函式說明</vt:lpstr>
      <vt:lpstr>OpenGL函式說明</vt:lpstr>
      <vt:lpstr>OpenGL函式說明</vt:lpstr>
      <vt:lpstr>OpenGL函式說明</vt:lpstr>
      <vt:lpstr>OpenGL函式說明</vt:lpstr>
      <vt:lpstr>OpenGL函式說明</vt:lpstr>
      <vt:lpstr>OpenGL函式說明</vt:lpstr>
      <vt:lpstr>OpenGL函式說明</vt:lpstr>
      <vt:lpstr>OpenGL運作原理</vt:lpstr>
      <vt:lpstr>OpenGL運作原理</vt:lpstr>
      <vt:lpstr>OpenGL運作原理-軟體要求</vt:lpstr>
      <vt:lpstr>OpenGL運作原理-硬體要求</vt:lpstr>
      <vt:lpstr>DirectX SDK簡介</vt:lpstr>
      <vt:lpstr>DirectX SDK的內容表</vt:lpstr>
      <vt:lpstr>DirectGraphics</vt:lpstr>
      <vt:lpstr>DirectSound-介紹</vt:lpstr>
      <vt:lpstr>DirectSound-介紹</vt:lpstr>
      <vt:lpstr>DirectSound-介紹</vt:lpstr>
      <vt:lpstr>DirectSound-音效緩衝區</vt:lpstr>
      <vt:lpstr>DirectSound-音效緩衝區</vt:lpstr>
      <vt:lpstr>DirectSound-聲音錐</vt:lpstr>
      <vt:lpstr>DirectSound-聲音錐</vt:lpstr>
      <vt:lpstr>DirectInput簡介</vt:lpstr>
      <vt:lpstr>DirectInput-鍵盤</vt:lpstr>
      <vt:lpstr>DirectInput-滑鼠</vt:lpstr>
      <vt:lpstr>DirectInput-搖桿</vt:lpstr>
      <vt:lpstr>DirectInput</vt:lpstr>
      <vt:lpstr>DirectShow</vt:lpstr>
      <vt:lpstr>DirectShow-過濾器</vt:lpstr>
      <vt:lpstr>DirectShow-過濾器</vt:lpstr>
      <vt:lpstr>DirectPlay</vt:lpstr>
      <vt:lpstr>補充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shm</cp:lastModifiedBy>
  <cp:revision>770</cp:revision>
  <dcterms:created xsi:type="dcterms:W3CDTF">2009-11-14T17:53:46Z</dcterms:created>
  <dcterms:modified xsi:type="dcterms:W3CDTF">2018-01-29T13:40:49Z</dcterms:modified>
</cp:coreProperties>
</file>